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60" r:id="rId4"/>
    <p:sldId id="259" r:id="rId5"/>
    <p:sldId id="261" r:id="rId6"/>
    <p:sldId id="258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6858000" type="screen4x3"/>
  <p:notesSz cx="6858000" cy="9144000"/>
  <p:embeddedFontLst>
    <p:embeddedFont>
      <p:font typeface="Tahoma" panose="020B0604030504040204" pitchFamily="3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1" roundtripDataSignature="AMtx7mhUNZ31VtSKAZrXIc0c49npH6lS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BE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0"/>
    <p:restoredTop sz="94512"/>
  </p:normalViewPr>
  <p:slideViewPr>
    <p:cSldViewPr snapToGrid="0">
      <p:cViewPr varScale="1">
        <p:scale>
          <a:sx n="78" d="100"/>
          <a:sy n="78" d="100"/>
        </p:scale>
        <p:origin x="122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4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0212" cy="455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" name="Google Shape;7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0213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13732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0" name="Google Shape;12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6910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0887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5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9" name="Google Shape;19;p3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4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44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9"/>
            <a:ext cx="4524375" cy="8228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6" name="Google Shape;76;p4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5"/>
          <p:cNvSpPr txBox="1">
            <a:spLocks noGrp="1"/>
          </p:cNvSpPr>
          <p:nvPr>
            <p:ph type="title"/>
          </p:nvPr>
        </p:nvSpPr>
        <p:spPr>
          <a:xfrm rot="5400000">
            <a:off x="4659313" y="2098675"/>
            <a:ext cx="5995987" cy="2055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5"/>
          <p:cNvSpPr txBox="1">
            <a:spLocks noGrp="1"/>
          </p:cNvSpPr>
          <p:nvPr>
            <p:ph type="body" idx="1"/>
          </p:nvPr>
        </p:nvSpPr>
        <p:spPr>
          <a:xfrm rot="5400000">
            <a:off x="469106" y="116681"/>
            <a:ext cx="5995987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2" name="Google Shape;82;p4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Content" type="txAndObj">
  <p:cSld name="TEXT_AND_OBJEC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6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7013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8" name="Google Shape;88;p46"/>
          <p:cNvSpPr txBox="1">
            <a:spLocks noGrp="1"/>
          </p:cNvSpPr>
          <p:nvPr>
            <p:ph type="body" idx="2"/>
          </p:nvPr>
        </p:nvSpPr>
        <p:spPr>
          <a:xfrm>
            <a:off x="4646613" y="1600200"/>
            <a:ext cx="4038600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9" name="Google Shape;89;p4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4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1" name="Google Shape;31;p3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8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7013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4064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  <a:defRPr sz="2400"/>
            </a:lvl2pPr>
            <a:lvl3pPr marL="1371600" lvl="2" indent="-355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 sz="1800"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37" name="Google Shape;37;p38"/>
          <p:cNvSpPr txBox="1">
            <a:spLocks noGrp="1"/>
          </p:cNvSpPr>
          <p:nvPr>
            <p:ph type="body" idx="2"/>
          </p:nvPr>
        </p:nvSpPr>
        <p:spPr>
          <a:xfrm>
            <a:off x="4646613" y="1600200"/>
            <a:ext cx="4038600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4064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  <a:defRPr sz="2400"/>
            </a:lvl2pPr>
            <a:lvl3pPr marL="1371600" lvl="2" indent="-355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 sz="1800"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38" name="Google Shape;38;p3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9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3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810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–"/>
              <a:defRPr sz="1600"/>
            </a:lvl4pPr>
            <a:lvl5pPr marL="2286000" lvl="4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5pPr>
            <a:lvl6pPr marL="2743200" lvl="5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6pPr>
            <a:lvl7pPr marL="3200400" lvl="6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7pPr>
            <a:lvl8pPr marL="3657600" lvl="7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8pPr>
            <a:lvl9pPr marL="4114800" lvl="8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45" name="Google Shape;45;p39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39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810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–"/>
              <a:defRPr sz="1600"/>
            </a:lvl4pPr>
            <a:lvl5pPr marL="2286000" lvl="4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5pPr>
            <a:lvl6pPr marL="2743200" lvl="5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6pPr>
            <a:lvl7pPr marL="3200400" lvl="6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7pPr>
            <a:lvl8pPr marL="3657600" lvl="7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8pPr>
            <a:lvl9pPr marL="4114800" lvl="8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47" name="Google Shape;47;p3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9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0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4318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  <a:defRPr sz="2800"/>
            </a:lvl2pPr>
            <a:lvl3pPr marL="1371600" lvl="2" indent="-3810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5pPr>
            <a:lvl6pPr marL="2743200" lvl="5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6pPr>
            <a:lvl7pPr marL="3200400" lvl="6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7pPr>
            <a:lvl8pPr marL="3657600" lvl="7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8pPr>
            <a:lvl9pPr marL="4114800" lvl="8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9pPr>
          </a:lstStyle>
          <a:p>
            <a:endParaRPr/>
          </a:p>
        </p:txBody>
      </p:sp>
      <p:sp>
        <p:nvSpPr>
          <p:cNvPr id="62" name="Google Shape;62;p4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3" name="Google Shape;63;p4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2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4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0" name="Google Shape;70;p4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4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R="0" lvl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3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marR="0" lvl="0" indent="-431800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3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3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3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vF4DENWd_ts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oho.nascom.nasa.gov/hotshots/2006_03_29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8VuhnzPvxZ8" TargetMode="Externa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washingtonpost.com/blogs/capital-weather-gang/post/partial-lunar-eclipse-in-the-pacific-takes-a-bite-out-of-the-moon-photos/2012/06/04/gJQAqcwQDV_blog.html" TargetMode="Externa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uG2osTmvdBk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tG68A_Qaxq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Lec 6: Science from Eclipses</a:t>
            </a:r>
            <a:endParaRPr/>
          </a:p>
        </p:txBody>
      </p:sp>
      <p:pic>
        <p:nvPicPr>
          <p:cNvPr id="97" name="Google Shape;97;p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1587500"/>
            <a:ext cx="4572000" cy="453258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"/>
          <p:cNvSpPr txBox="1"/>
          <p:nvPr/>
        </p:nvSpPr>
        <p:spPr>
          <a:xfrm>
            <a:off x="5334000" y="5334000"/>
            <a:ext cx="2378340" cy="132343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Mar. 9, 1997 Eclipse, NE Asia, photo by Glenn Schneider</a:t>
            </a:r>
            <a:endParaRPr dirty="0"/>
          </a:p>
        </p:txBody>
      </p:sp>
      <p:sp>
        <p:nvSpPr>
          <p:cNvPr id="99" name="Google Shape;99;p1"/>
          <p:cNvSpPr txBox="1"/>
          <p:nvPr/>
        </p:nvSpPr>
        <p:spPr>
          <a:xfrm>
            <a:off x="5410200" y="1905000"/>
            <a:ext cx="3275013" cy="156966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Arial"/>
              <a:buAutoNum type="arabicParenR"/>
            </a:pPr>
            <a:r>
              <a:rPr lang="en-US" sz="2400" b="1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Science from past eclipses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Arial"/>
              <a:buAutoNum type="arabicParenR"/>
            </a:pPr>
            <a:r>
              <a:rPr lang="en-US" sz="2400" b="1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Science from current eclipses</a:t>
            </a:r>
            <a:endParaRPr/>
          </a:p>
        </p:txBody>
      </p:sp>
      <p:sp>
        <p:nvSpPr>
          <p:cNvPr id="100" name="Google Shape;100;p1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"/>
          <p:cNvSpPr txBox="1">
            <a:spLocks noGrp="1"/>
          </p:cNvSpPr>
          <p:nvPr>
            <p:ph type="title"/>
          </p:nvPr>
        </p:nvSpPr>
        <p:spPr>
          <a:xfrm>
            <a:off x="457988" y="400188"/>
            <a:ext cx="8228100" cy="14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III-An Eclipse: </a:t>
            </a:r>
            <a:r>
              <a:rPr lang="en-US" i="1" dirty="0"/>
              <a:t>Chance to Test General Relativity</a:t>
            </a:r>
            <a:endParaRPr dirty="0"/>
          </a:p>
        </p:txBody>
      </p:sp>
      <p:pic>
        <p:nvPicPr>
          <p:cNvPr id="183" name="Google Shape;183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1752600"/>
            <a:ext cx="8337415" cy="474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0"/>
          <p:cNvSpPr txBox="1"/>
          <p:nvPr/>
        </p:nvSpPr>
        <p:spPr>
          <a:xfrm>
            <a:off x="5865813" y="5867400"/>
            <a:ext cx="2819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Rick Pogge, Ohio State U</a:t>
            </a:r>
            <a:endParaRPr/>
          </a:p>
        </p:txBody>
      </p:sp>
      <p:sp>
        <p:nvSpPr>
          <p:cNvPr id="185" name="Google Shape;185;p10"/>
          <p:cNvSpPr/>
          <p:nvPr/>
        </p:nvSpPr>
        <p:spPr>
          <a:xfrm>
            <a:off x="608806" y="3111837"/>
            <a:ext cx="39624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Einstein </a:t>
            </a:r>
            <a:r>
              <a:rPr lang="en-US" sz="2000" i="1" u="sng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1911</a:t>
            </a:r>
            <a:r>
              <a:rPr lang="en-US" sz="2000" i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: predicted deflection </a:t>
            </a:r>
            <a:r>
              <a:rPr lang="en-US" sz="2400" b="1" i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0.83 arcsec </a:t>
            </a:r>
            <a:r>
              <a:rPr lang="en-US" sz="2000" i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on limb (edge) of Sun</a:t>
            </a:r>
            <a:endParaRPr dirty="0"/>
          </a:p>
        </p:txBody>
      </p:sp>
      <p:sp>
        <p:nvSpPr>
          <p:cNvPr id="186" name="Google Shape;186;p10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26CF91-5EE4-0B49-9CF1-2F8714491782}"/>
              </a:ext>
            </a:extLst>
          </p:cNvPr>
          <p:cNvSpPr txBox="1"/>
          <p:nvPr/>
        </p:nvSpPr>
        <p:spPr>
          <a:xfrm>
            <a:off x="457200" y="4760952"/>
            <a:ext cx="792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</a:rPr>
              <a:t>Earth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FB039D-E72F-E545-8606-3E7A0E91FAE3}"/>
              </a:ext>
            </a:extLst>
          </p:cNvPr>
          <p:cNvSpPr txBox="1"/>
          <p:nvPr/>
        </p:nvSpPr>
        <p:spPr>
          <a:xfrm>
            <a:off x="7833917" y="4127500"/>
            <a:ext cx="960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Star</a:t>
            </a: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82EF4A87-BF9C-4747-8F11-E97487B3F57D}"/>
              </a:ext>
            </a:extLst>
          </p:cNvPr>
          <p:cNvSpPr/>
          <p:nvPr/>
        </p:nvSpPr>
        <p:spPr>
          <a:xfrm rot="2170767">
            <a:off x="6398192" y="3769807"/>
            <a:ext cx="691017" cy="612940"/>
          </a:xfrm>
          <a:prstGeom prst="arc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29752F-4A81-794A-8573-716B4925B869}"/>
              </a:ext>
            </a:extLst>
          </p:cNvPr>
          <p:cNvSpPr txBox="1"/>
          <p:nvPr/>
        </p:nvSpPr>
        <p:spPr>
          <a:xfrm>
            <a:off x="7115460" y="3718409"/>
            <a:ext cx="718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0.83 arcsec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D9F6B9-B0D4-2741-831C-D4A584CA5AD0}"/>
              </a:ext>
            </a:extLst>
          </p:cNvPr>
          <p:cNvSpPr txBox="1"/>
          <p:nvPr/>
        </p:nvSpPr>
        <p:spPr>
          <a:xfrm>
            <a:off x="6014099" y="4327555"/>
            <a:ext cx="9921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Angle like thickness of a hair at 30 yds (27m)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"/>
          <p:cNvSpPr txBox="1">
            <a:spLocks noGrp="1"/>
          </p:cNvSpPr>
          <p:nvPr>
            <p:ph type="title"/>
          </p:nvPr>
        </p:nvSpPr>
        <p:spPr>
          <a:xfrm>
            <a:off x="448739" y="298113"/>
            <a:ext cx="7027200" cy="14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1</a:t>
            </a:r>
            <a:r>
              <a:rPr lang="en-US" b="1" baseline="30000" dirty="0"/>
              <a:t>st</a:t>
            </a:r>
            <a:r>
              <a:rPr lang="en-US" b="1" dirty="0"/>
              <a:t> try: Oct 10, 1912 - Brazil</a:t>
            </a:r>
            <a:endParaRPr dirty="0"/>
          </a:p>
        </p:txBody>
      </p:sp>
      <p:sp>
        <p:nvSpPr>
          <p:cNvPr id="192" name="Google Shape;192;p11"/>
          <p:cNvSpPr txBox="1">
            <a:spLocks noGrp="1"/>
          </p:cNvSpPr>
          <p:nvPr>
            <p:ph type="body" idx="1"/>
          </p:nvPr>
        </p:nvSpPr>
        <p:spPr>
          <a:xfrm>
            <a:off x="40525" y="1731512"/>
            <a:ext cx="7424646" cy="477788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 dirty="0"/>
              <a:t>Oct 1911, 26 year old </a:t>
            </a:r>
            <a:r>
              <a:rPr lang="en-US" sz="2800" dirty="0">
                <a:solidFill>
                  <a:srgbClr val="7030A0"/>
                </a:solidFill>
              </a:rPr>
              <a:t>Erwin Finlay-Freundlich</a:t>
            </a:r>
            <a:r>
              <a:rPr lang="en-US" sz="2800" dirty="0"/>
              <a:t> (Germany) asked </a:t>
            </a:r>
            <a:r>
              <a:rPr lang="en-US" sz="2800" dirty="0">
                <a:solidFill>
                  <a:srgbClr val="7030A0"/>
                </a:solidFill>
              </a:rPr>
              <a:t>Charles Perrine</a:t>
            </a:r>
            <a:r>
              <a:rPr lang="en-US" sz="2800" dirty="0"/>
              <a:t> (American; Dir. Argentine Nat’l Obs.) to photograph light deflection</a:t>
            </a:r>
            <a:endParaRPr dirty="0"/>
          </a:p>
          <a:p>
            <a:pPr marL="798513" lvl="1" indent="-341313">
              <a:spcBef>
                <a:spcPts val="800"/>
              </a:spcBef>
              <a:buSzPts val="2800"/>
              <a:buChar char="•"/>
            </a:pPr>
            <a:r>
              <a:rPr lang="en-US" dirty="0">
                <a:solidFill>
                  <a:srgbClr val="7030A0"/>
                </a:solidFill>
              </a:rPr>
              <a:t>W.W. Campbell </a:t>
            </a:r>
            <a:r>
              <a:rPr lang="en-US" dirty="0"/>
              <a:t>(USA, Dir. Lick Obs., CA) loaned special camera lenses</a:t>
            </a:r>
            <a:endParaRPr sz="3200"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 b="1" dirty="0">
                <a:solidFill>
                  <a:srgbClr val="00B0F0"/>
                </a:solidFill>
              </a:rPr>
              <a:t>Torrential rain!</a:t>
            </a:r>
            <a:endParaRPr dirty="0"/>
          </a:p>
          <a:p>
            <a:pPr marL="798513" lvl="1" indent="-341313">
              <a:spcBef>
                <a:spcPts val="800"/>
              </a:spcBef>
              <a:buSzPts val="2800"/>
              <a:buChar char="•"/>
            </a:pPr>
            <a:r>
              <a:rPr lang="en-US" i="1" dirty="0">
                <a:solidFill>
                  <a:schemeClr val="tx1"/>
                </a:solidFill>
              </a:rPr>
              <a:t>29 year old </a:t>
            </a:r>
            <a:r>
              <a:rPr lang="en-US" i="1" dirty="0">
                <a:solidFill>
                  <a:srgbClr val="7030A0"/>
                </a:solidFill>
              </a:rPr>
              <a:t>Arthur Eddington </a:t>
            </a:r>
            <a:r>
              <a:rPr lang="en-US" i="1" dirty="0"/>
              <a:t>(UK) saw </a:t>
            </a:r>
            <a:r>
              <a:rPr lang="en-US" i="1" dirty="0">
                <a:solidFill>
                  <a:srgbClr val="7030A0"/>
                </a:solidFill>
              </a:rPr>
              <a:t>Perrine</a:t>
            </a:r>
            <a:r>
              <a:rPr lang="en-US" i="1" dirty="0"/>
              <a:t> in Brazil, may have discussed light deflection</a:t>
            </a:r>
            <a:endParaRPr sz="3200" i="1" dirty="0"/>
          </a:p>
        </p:txBody>
      </p:sp>
      <p:pic>
        <p:nvPicPr>
          <p:cNvPr id="193" name="Google Shape;19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9201" y="596305"/>
            <a:ext cx="1397000" cy="194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1"/>
          <p:cNvSpPr txBox="1"/>
          <p:nvPr/>
        </p:nvSpPr>
        <p:spPr>
          <a:xfrm>
            <a:off x="7467601" y="2617722"/>
            <a:ext cx="1524000" cy="92333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Erwin Finlay-Freundlich (1885-1964)</a:t>
            </a:r>
            <a:endParaRPr/>
          </a:p>
        </p:txBody>
      </p:sp>
      <p:pic>
        <p:nvPicPr>
          <p:cNvPr id="195" name="Google Shape;195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86134" y="3789209"/>
            <a:ext cx="1405467" cy="1796863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1"/>
          <p:cNvSpPr/>
          <p:nvPr/>
        </p:nvSpPr>
        <p:spPr>
          <a:xfrm>
            <a:off x="7594602" y="5586072"/>
            <a:ext cx="1501029" cy="92333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Charles Perrine (1867-1951)</a:t>
            </a:r>
            <a:endParaRPr/>
          </a:p>
        </p:txBody>
      </p:sp>
      <p:sp>
        <p:nvSpPr>
          <p:cNvPr id="197" name="Google Shape;197;p11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2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2</a:t>
            </a:r>
            <a:r>
              <a:rPr lang="en-US" b="1" baseline="30000" dirty="0"/>
              <a:t>nd</a:t>
            </a:r>
            <a:r>
              <a:rPr lang="en-US" b="1" dirty="0"/>
              <a:t> try: Aug 21, 1914 - Crimea</a:t>
            </a:r>
            <a:endParaRPr dirty="0"/>
          </a:p>
        </p:txBody>
      </p:sp>
      <p:sp>
        <p:nvSpPr>
          <p:cNvPr id="203" name="Google Shape;203;p12"/>
          <p:cNvSpPr txBox="1">
            <a:spLocks noGrp="1"/>
          </p:cNvSpPr>
          <p:nvPr>
            <p:ph type="body" idx="1"/>
          </p:nvPr>
        </p:nvSpPr>
        <p:spPr>
          <a:xfrm>
            <a:off x="0" y="1600200"/>
            <a:ext cx="6095999" cy="5257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3 expeditions, from Argentina, Germany, US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 b="1" i="1" dirty="0">
                <a:solidFill>
                  <a:srgbClr val="C00000"/>
                </a:solidFill>
              </a:rPr>
              <a:t>World War I started Aug 1</a:t>
            </a:r>
            <a:endParaRPr dirty="0"/>
          </a:p>
          <a:p>
            <a:pPr marL="798513" lvl="1" indent="-341313">
              <a:spcBef>
                <a:spcPts val="800"/>
              </a:spcBef>
              <a:buSzPts val="3200"/>
              <a:buChar char="•"/>
            </a:pPr>
            <a:r>
              <a:rPr lang="en-US" dirty="0"/>
              <a:t>German astronomers forced to return home or were taken prisoner – </a:t>
            </a:r>
            <a:r>
              <a:rPr lang="en-US" i="1" dirty="0"/>
              <a:t>including Freundlich (quickly exchanged)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 b="1" i="1" dirty="0">
                <a:solidFill>
                  <a:srgbClr val="7030A0"/>
                </a:solidFill>
              </a:rPr>
              <a:t>Clouds</a:t>
            </a:r>
            <a:r>
              <a:rPr lang="en-US" b="1" i="1" dirty="0">
                <a:solidFill>
                  <a:srgbClr val="0070C0"/>
                </a:solidFill>
              </a:rPr>
              <a:t> prevented other observations</a:t>
            </a:r>
            <a:endParaRPr dirty="0"/>
          </a:p>
        </p:txBody>
      </p:sp>
      <p:pic>
        <p:nvPicPr>
          <p:cNvPr id="204" name="Google Shape;20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3831" y="3962399"/>
            <a:ext cx="2281382" cy="169527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2"/>
          <p:cNvSpPr txBox="1"/>
          <p:nvPr/>
        </p:nvSpPr>
        <p:spPr>
          <a:xfrm>
            <a:off x="6324600" y="5657671"/>
            <a:ext cx="2360613" cy="120032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1914 eclipse, Filmarkivet: Solfoermoerkelse 1914</a:t>
            </a:r>
            <a:endParaRPr/>
          </a:p>
        </p:txBody>
      </p:sp>
      <p:pic>
        <p:nvPicPr>
          <p:cNvPr id="206" name="Google Shape;206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8136" y="2209800"/>
            <a:ext cx="2677413" cy="142563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2"/>
          <p:cNvSpPr txBox="1"/>
          <p:nvPr/>
        </p:nvSpPr>
        <p:spPr>
          <a:xfrm>
            <a:off x="6324600" y="2209800"/>
            <a:ext cx="1219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Verdun</a:t>
            </a:r>
            <a:endParaRPr/>
          </a:p>
        </p:txBody>
      </p:sp>
      <p:sp>
        <p:nvSpPr>
          <p:cNvPr id="208" name="Google Shape;208;p12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60028" y="1143000"/>
            <a:ext cx="7606069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3"/>
          <p:cNvSpPr txBox="1">
            <a:spLocks noGrp="1"/>
          </p:cNvSpPr>
          <p:nvPr>
            <p:ph type="title"/>
          </p:nvPr>
        </p:nvSpPr>
        <p:spPr>
          <a:xfrm>
            <a:off x="228601" y="128588"/>
            <a:ext cx="8382000" cy="1166812"/>
          </a:xfrm>
          <a:prstGeom prst="rect">
            <a:avLst/>
          </a:prstGeom>
          <a:solidFill>
            <a:srgbClr val="9DEBEB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Einstein </a:t>
            </a:r>
            <a:r>
              <a:rPr lang="en-US" sz="2400" b="1" u="sng" dirty="0">
                <a:solidFill>
                  <a:srgbClr val="7030A0"/>
                </a:solidFill>
              </a:rPr>
              <a:t>1915</a:t>
            </a:r>
            <a:r>
              <a:rPr lang="en-US" sz="2400" dirty="0"/>
              <a:t>: </a:t>
            </a:r>
            <a:r>
              <a:rPr lang="en-US" sz="2400" b="1" dirty="0">
                <a:solidFill>
                  <a:srgbClr val="C00000"/>
                </a:solidFill>
              </a:rPr>
              <a:t>corrected</a:t>
            </a:r>
            <a:r>
              <a:rPr lang="en-US" sz="2400" dirty="0"/>
              <a:t> calculation to </a:t>
            </a:r>
            <a:r>
              <a:rPr lang="en-US" sz="2400" b="1" u="sng" dirty="0">
                <a:solidFill>
                  <a:srgbClr val="7030A0"/>
                </a:solidFill>
              </a:rPr>
              <a:t>1.75</a:t>
            </a:r>
            <a:r>
              <a:rPr lang="en-US" sz="2400" dirty="0"/>
              <a:t> arcsec deflection at limb of Sun – </a:t>
            </a:r>
            <a:r>
              <a:rPr lang="en-US" sz="2400" i="1" dirty="0"/>
              <a:t>so earlier rain/clouds would have proven him wrong!</a:t>
            </a:r>
            <a:endParaRPr i="1" dirty="0"/>
          </a:p>
        </p:txBody>
      </p:sp>
      <p:sp>
        <p:nvSpPr>
          <p:cNvPr id="215" name="Google Shape;215;p13"/>
          <p:cNvSpPr txBox="1"/>
          <p:nvPr/>
        </p:nvSpPr>
        <p:spPr>
          <a:xfrm rot="5400000">
            <a:off x="6375750" y="3421650"/>
            <a:ext cx="4808400" cy="4617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sz="1800"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"/>
          <p:cNvSpPr txBox="1">
            <a:spLocks noGrp="1"/>
          </p:cNvSpPr>
          <p:nvPr>
            <p:ph type="title"/>
          </p:nvPr>
        </p:nvSpPr>
        <p:spPr>
          <a:xfrm>
            <a:off x="457200" y="62443"/>
            <a:ext cx="8228013" cy="12430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3</a:t>
            </a:r>
            <a:r>
              <a:rPr lang="en-US" b="1" baseline="30000" dirty="0"/>
              <a:t>rd</a:t>
            </a:r>
            <a:r>
              <a:rPr lang="en-US" b="1" dirty="0"/>
              <a:t> Try: June 8, 1918</a:t>
            </a:r>
            <a:endParaRPr dirty="0"/>
          </a:p>
        </p:txBody>
      </p:sp>
      <p:sp>
        <p:nvSpPr>
          <p:cNvPr id="221" name="Google Shape;221;p14"/>
          <p:cNvSpPr txBox="1">
            <a:spLocks noGrp="1"/>
          </p:cNvSpPr>
          <p:nvPr>
            <p:ph type="body" idx="1"/>
          </p:nvPr>
        </p:nvSpPr>
        <p:spPr>
          <a:xfrm>
            <a:off x="152400" y="1701800"/>
            <a:ext cx="5029200" cy="4597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 i="1" dirty="0"/>
              <a:t>Last US coast-to-coast Eclipse before 2017</a:t>
            </a:r>
            <a:endParaRPr i="1"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US Naval Observatory sent team to Baker City OR </a:t>
            </a:r>
            <a:r>
              <a:rPr lang="en-US" sz="2800" dirty="0">
                <a:solidFill>
                  <a:srgbClr val="FF0000"/>
                </a:solidFill>
              </a:rPr>
              <a:t>(got $3500 from Congress = $71,000 in 2023)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dirty="0">
                <a:solidFill>
                  <a:srgbClr val="0070C0"/>
                </a:solidFill>
              </a:rPr>
              <a:t>Preparations began 1917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dirty="0">
                <a:solidFill>
                  <a:srgbClr val="0070C0"/>
                </a:solidFill>
              </a:rPr>
              <a:t>Got railway discounts!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</a:pPr>
            <a:r>
              <a:rPr lang="en-US" sz="2800" dirty="0"/>
              <a:t>Another location also foiled – </a:t>
            </a:r>
            <a:r>
              <a:rPr lang="en-US" sz="2800" i="1" dirty="0"/>
              <a:t>lacked proper equipment</a:t>
            </a:r>
            <a:endParaRPr dirty="0"/>
          </a:p>
        </p:txBody>
      </p:sp>
      <p:pic>
        <p:nvPicPr>
          <p:cNvPr id="222" name="Google Shape;22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8800" y="1600200"/>
            <a:ext cx="3200850" cy="22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4"/>
          <p:cNvSpPr txBox="1"/>
          <p:nvPr/>
        </p:nvSpPr>
        <p:spPr>
          <a:xfrm>
            <a:off x="5638800" y="4000500"/>
            <a:ext cx="3200850" cy="6463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Painting by Howard Russell Butler, 1918 eclipse</a:t>
            </a:r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5638800" y="4786531"/>
            <a:ext cx="3200850" cy="15696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Thin clouds – enough to block stars!</a:t>
            </a:r>
            <a:endParaRPr/>
          </a:p>
        </p:txBody>
      </p:sp>
      <p:sp>
        <p:nvSpPr>
          <p:cNvPr id="225" name="Google Shape;225;p14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5"/>
          <p:cNvSpPr txBox="1">
            <a:spLocks noGrp="1"/>
          </p:cNvSpPr>
          <p:nvPr>
            <p:ph type="title"/>
          </p:nvPr>
        </p:nvSpPr>
        <p:spPr>
          <a:xfrm>
            <a:off x="152400" y="27996"/>
            <a:ext cx="8532813" cy="105986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4</a:t>
            </a:r>
            <a:r>
              <a:rPr lang="en-US" b="1" baseline="30000" dirty="0"/>
              <a:t>th</a:t>
            </a:r>
            <a:r>
              <a:rPr lang="en-US" b="1" dirty="0"/>
              <a:t> Try: May 29, 1919</a:t>
            </a:r>
            <a:endParaRPr dirty="0"/>
          </a:p>
        </p:txBody>
      </p:sp>
      <p:sp>
        <p:nvSpPr>
          <p:cNvPr id="231" name="Google Shape;231;p15"/>
          <p:cNvSpPr txBox="1">
            <a:spLocks noGrp="1"/>
          </p:cNvSpPr>
          <p:nvPr>
            <p:ph type="body" idx="1"/>
          </p:nvPr>
        </p:nvSpPr>
        <p:spPr>
          <a:xfrm>
            <a:off x="12297" y="1087864"/>
            <a:ext cx="4794159" cy="565101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u="sng" dirty="0"/>
              <a:t>British team</a:t>
            </a:r>
            <a:r>
              <a:rPr lang="en-US" dirty="0"/>
              <a:t>: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</a:pPr>
            <a:r>
              <a:rPr lang="en-US" i="1" dirty="0">
                <a:solidFill>
                  <a:srgbClr val="0070C0"/>
                </a:solidFill>
              </a:rPr>
              <a:t>Sir Frank W Dyson </a:t>
            </a:r>
            <a:r>
              <a:rPr lang="en-US" dirty="0"/>
              <a:t>(UK) proposed/directed eclipse expedition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</a:pPr>
            <a:r>
              <a:rPr lang="en-US" i="1" dirty="0">
                <a:solidFill>
                  <a:srgbClr val="0070C0"/>
                </a:solidFill>
              </a:rPr>
              <a:t>Arthur Eddington </a:t>
            </a:r>
            <a:r>
              <a:rPr lang="en-US" dirty="0"/>
              <a:t>went to Principe, took classic photo</a:t>
            </a:r>
            <a:endParaRPr dirty="0"/>
          </a:p>
          <a:p>
            <a:pPr marL="1143000" lvl="2" indent="-2286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Satisfied exemption from UK draft (Quaker)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</a:pPr>
            <a:r>
              <a:rPr lang="en-US" i="1" dirty="0">
                <a:solidFill>
                  <a:srgbClr val="0070C0"/>
                </a:solidFill>
              </a:rPr>
              <a:t>Andrew </a:t>
            </a:r>
            <a:r>
              <a:rPr lang="en-US" i="1" dirty="0" err="1">
                <a:solidFill>
                  <a:srgbClr val="0070C0"/>
                </a:solidFill>
              </a:rPr>
              <a:t>Crommelin</a:t>
            </a:r>
            <a:r>
              <a:rPr lang="en-US" i="1" dirty="0">
                <a:solidFill>
                  <a:srgbClr val="0070C0"/>
                </a:solidFill>
              </a:rPr>
              <a:t> </a:t>
            </a:r>
            <a:r>
              <a:rPr lang="en-US" dirty="0"/>
              <a:t>went to </a:t>
            </a:r>
            <a:r>
              <a:rPr lang="en-US" dirty="0" err="1"/>
              <a:t>Sobral</a:t>
            </a:r>
            <a:r>
              <a:rPr lang="en-US" dirty="0"/>
              <a:t>, Brazil</a:t>
            </a:r>
            <a:endParaRPr dirty="0"/>
          </a:p>
          <a:p>
            <a:pPr marL="1143000" lvl="2" indent="-2286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also made good measurements</a:t>
            </a:r>
            <a:endParaRPr dirty="0"/>
          </a:p>
        </p:txBody>
      </p:sp>
      <p:sp>
        <p:nvSpPr>
          <p:cNvPr id="232" name="Google Shape;232;p15"/>
          <p:cNvSpPr txBox="1"/>
          <p:nvPr/>
        </p:nvSpPr>
        <p:spPr>
          <a:xfrm>
            <a:off x="6400800" y="5410200"/>
            <a:ext cx="17510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5118" y="1206990"/>
            <a:ext cx="1138187" cy="1599763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5"/>
          <p:cNvSpPr txBox="1"/>
          <p:nvPr/>
        </p:nvSpPr>
        <p:spPr>
          <a:xfrm>
            <a:off x="7723665" y="2941338"/>
            <a:ext cx="1104446" cy="107717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Sir Arthur Eddington (1882-1944)</a:t>
            </a:r>
            <a:endParaRPr dirty="0"/>
          </a:p>
        </p:txBody>
      </p:sp>
      <p:pic>
        <p:nvPicPr>
          <p:cNvPr id="235" name="Google Shape;235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85679" y="4245478"/>
            <a:ext cx="1787627" cy="2176476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5"/>
          <p:cNvSpPr txBox="1"/>
          <p:nvPr/>
        </p:nvSpPr>
        <p:spPr>
          <a:xfrm>
            <a:off x="6633052" y="5474455"/>
            <a:ext cx="1090613" cy="3786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Principe</a:t>
            </a:r>
            <a:endParaRPr/>
          </a:p>
        </p:txBody>
      </p:sp>
      <p:pic>
        <p:nvPicPr>
          <p:cNvPr id="237" name="Google Shape;237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67203" y="1199220"/>
            <a:ext cx="1157262" cy="126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5"/>
          <p:cNvSpPr/>
          <p:nvPr/>
        </p:nvSpPr>
        <p:spPr>
          <a:xfrm>
            <a:off x="6091964" y="2542441"/>
            <a:ext cx="1367915" cy="83095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Andrew C.C. </a:t>
            </a:r>
            <a:r>
              <a:rPr lang="en-US" sz="1600" i="1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Crommelin</a:t>
            </a:r>
            <a:r>
              <a:rPr lang="en-US" sz="1600" i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(1865-1939)</a:t>
            </a:r>
            <a:endParaRPr dirty="0"/>
          </a:p>
        </p:txBody>
      </p:sp>
      <p:sp>
        <p:nvSpPr>
          <p:cNvPr id="239" name="Google Shape;239;p15"/>
          <p:cNvSpPr txBox="1"/>
          <p:nvPr/>
        </p:nvSpPr>
        <p:spPr>
          <a:xfrm>
            <a:off x="5242586" y="4572000"/>
            <a:ext cx="1158214" cy="16312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2’ </a:t>
            </a:r>
            <a:r>
              <a:rPr lang="en-US" sz="2000" b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on 1919 eclipse – NOVA PBS</a:t>
            </a:r>
            <a:endParaRPr dirty="0"/>
          </a:p>
        </p:txBody>
      </p:sp>
      <p:sp>
        <p:nvSpPr>
          <p:cNvPr id="240" name="Google Shape;240;p15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3F861D-6303-8349-85CD-37C80DDD22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1757" y="1289642"/>
            <a:ext cx="1044969" cy="14344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17F20F-0AEA-5E44-9B2F-6E710E57768A}"/>
              </a:ext>
            </a:extLst>
          </p:cNvPr>
          <p:cNvSpPr txBox="1"/>
          <p:nvPr/>
        </p:nvSpPr>
        <p:spPr>
          <a:xfrm>
            <a:off x="4870071" y="2818186"/>
            <a:ext cx="1202857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Sir Frank W Dyson (1868-1939), Lib. of Congress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3999" cy="13595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Scan, </a:t>
            </a:r>
            <a:r>
              <a:rPr lang="en-US" dirty="0" err="1"/>
              <a:t>Landessternwarte</a:t>
            </a:r>
            <a:r>
              <a:rPr lang="en-US" dirty="0"/>
              <a:t>, Heidelberg</a:t>
            </a:r>
            <a:endParaRPr dirty="0"/>
          </a:p>
        </p:txBody>
      </p:sp>
      <p:pic>
        <p:nvPicPr>
          <p:cNvPr id="246" name="Google Shape;246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" y="1359514"/>
            <a:ext cx="9215340" cy="5498486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6"/>
          <p:cNvSpPr txBox="1"/>
          <p:nvPr/>
        </p:nvSpPr>
        <p:spPr>
          <a:xfrm>
            <a:off x="288492" y="5580965"/>
            <a:ext cx="28956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From Eddington expedition, Sun in front of Hyades cluster (in Taurus)</a:t>
            </a:r>
            <a:endParaRPr/>
          </a:p>
        </p:txBody>
      </p:sp>
      <p:cxnSp>
        <p:nvCxnSpPr>
          <p:cNvPr id="248" name="Google Shape;248;p16"/>
          <p:cNvCxnSpPr/>
          <p:nvPr/>
        </p:nvCxnSpPr>
        <p:spPr>
          <a:xfrm rot="10800000">
            <a:off x="914400" y="3733800"/>
            <a:ext cx="0" cy="533400"/>
          </a:xfrm>
          <a:prstGeom prst="straightConnector1">
            <a:avLst/>
          </a:prstGeom>
          <a:solidFill>
            <a:srgbClr val="00B8FF"/>
          </a:solidFill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9" name="Google Shape;249;p16"/>
          <p:cNvCxnSpPr/>
          <p:nvPr/>
        </p:nvCxnSpPr>
        <p:spPr>
          <a:xfrm rot="10800000">
            <a:off x="5562600" y="5580965"/>
            <a:ext cx="0" cy="533400"/>
          </a:xfrm>
          <a:prstGeom prst="straightConnector1">
            <a:avLst/>
          </a:prstGeom>
          <a:solidFill>
            <a:srgbClr val="00B8FF"/>
          </a:solidFill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0" name="Google Shape;250;p16"/>
          <p:cNvCxnSpPr/>
          <p:nvPr/>
        </p:nvCxnSpPr>
        <p:spPr>
          <a:xfrm rot="10800000">
            <a:off x="5867400" y="5791200"/>
            <a:ext cx="0" cy="533400"/>
          </a:xfrm>
          <a:prstGeom prst="straightConnector1">
            <a:avLst/>
          </a:prstGeom>
          <a:solidFill>
            <a:srgbClr val="00B8FF"/>
          </a:solidFill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1" name="Google Shape;251;p16"/>
          <p:cNvCxnSpPr/>
          <p:nvPr/>
        </p:nvCxnSpPr>
        <p:spPr>
          <a:xfrm rot="10800000">
            <a:off x="5545667" y="2286000"/>
            <a:ext cx="0" cy="533400"/>
          </a:xfrm>
          <a:prstGeom prst="straightConnector1">
            <a:avLst/>
          </a:prstGeom>
          <a:solidFill>
            <a:srgbClr val="00B8FF"/>
          </a:solidFill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2" name="Google Shape;252;p16"/>
          <p:cNvCxnSpPr/>
          <p:nvPr/>
        </p:nvCxnSpPr>
        <p:spPr>
          <a:xfrm>
            <a:off x="7924800" y="5456767"/>
            <a:ext cx="0" cy="601133"/>
          </a:xfrm>
          <a:prstGeom prst="straightConnector1">
            <a:avLst/>
          </a:prstGeom>
          <a:solidFill>
            <a:srgbClr val="00B8FF"/>
          </a:solidFill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3" name="Google Shape;253;p16"/>
          <p:cNvCxnSpPr/>
          <p:nvPr/>
        </p:nvCxnSpPr>
        <p:spPr>
          <a:xfrm>
            <a:off x="8686800" y="5139267"/>
            <a:ext cx="0" cy="601133"/>
          </a:xfrm>
          <a:prstGeom prst="straightConnector1">
            <a:avLst/>
          </a:prstGeom>
          <a:solidFill>
            <a:srgbClr val="00B8FF"/>
          </a:solidFill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4" name="Google Shape;254;p16"/>
          <p:cNvSpPr txBox="1"/>
          <p:nvPr/>
        </p:nvSpPr>
        <p:spPr>
          <a:xfrm>
            <a:off x="5769000" y="1433225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7"/>
          <p:cNvSpPr txBox="1">
            <a:spLocks noGrp="1"/>
          </p:cNvSpPr>
          <p:nvPr>
            <p:ph type="title"/>
          </p:nvPr>
        </p:nvSpPr>
        <p:spPr>
          <a:xfrm>
            <a:off x="133248" y="277400"/>
            <a:ext cx="5124600" cy="1547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Relativity Confirmed:  global news!</a:t>
            </a:r>
            <a:endParaRPr dirty="0"/>
          </a:p>
        </p:txBody>
      </p:sp>
      <p:pic>
        <p:nvPicPr>
          <p:cNvPr id="260" name="Google Shape;260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33249" y="2381250"/>
            <a:ext cx="4972152" cy="4060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86400" y="0"/>
            <a:ext cx="3521147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7"/>
          <p:cNvSpPr txBox="1"/>
          <p:nvPr/>
        </p:nvSpPr>
        <p:spPr>
          <a:xfrm>
            <a:off x="133247" y="1699884"/>
            <a:ext cx="2000354" cy="646331"/>
          </a:xfrm>
          <a:prstGeom prst="rect">
            <a:avLst/>
          </a:prstGeom>
          <a:solidFill>
            <a:srgbClr val="D5D5F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New York Times</a:t>
            </a: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, Nov 10, 1919</a:t>
            </a:r>
            <a:endParaRPr/>
          </a:p>
        </p:txBody>
      </p:sp>
      <p:sp>
        <p:nvSpPr>
          <p:cNvPr id="263" name="Google Shape;263;p17"/>
          <p:cNvSpPr txBox="1"/>
          <p:nvPr/>
        </p:nvSpPr>
        <p:spPr>
          <a:xfrm>
            <a:off x="2362200" y="1699884"/>
            <a:ext cx="2895601" cy="646331"/>
          </a:xfrm>
          <a:prstGeom prst="rect">
            <a:avLst/>
          </a:prstGeom>
          <a:solidFill>
            <a:srgbClr val="EEC5B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Illustrated London News</a:t>
            </a: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, Nov. 22, 1919</a:t>
            </a:r>
            <a:endParaRPr/>
          </a:p>
        </p:txBody>
      </p:sp>
      <p:sp>
        <p:nvSpPr>
          <p:cNvPr id="264" name="Google Shape;264;p17"/>
          <p:cNvSpPr txBox="1"/>
          <p:nvPr/>
        </p:nvSpPr>
        <p:spPr>
          <a:xfrm>
            <a:off x="5486399" y="2471143"/>
            <a:ext cx="3521147" cy="830997"/>
          </a:xfrm>
          <a:prstGeom prst="rect">
            <a:avLst/>
          </a:prstGeom>
          <a:solidFill>
            <a:srgbClr val="EDF9F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rgbClr val="296129"/>
                </a:solidFill>
                <a:latin typeface="Arial"/>
                <a:ea typeface="Arial"/>
                <a:cs typeface="Arial"/>
                <a:sym typeface="Arial"/>
              </a:rPr>
              <a:t>Crommelin expedition observing set-up, Sobral, Brazil,  May 29, 1919 (Image: Getty)</a:t>
            </a:r>
            <a:endParaRPr/>
          </a:p>
        </p:txBody>
      </p:sp>
      <p:pic>
        <p:nvPicPr>
          <p:cNvPr id="265" name="Google Shape;265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7502508" y="3225042"/>
            <a:ext cx="1317733" cy="1692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0800000">
            <a:off x="5401239" y="3702131"/>
            <a:ext cx="1845733" cy="1038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Google Shape;267;p17"/>
          <p:cNvCxnSpPr/>
          <p:nvPr/>
        </p:nvCxnSpPr>
        <p:spPr>
          <a:xfrm>
            <a:off x="7240046" y="3702131"/>
            <a:ext cx="921328" cy="388715"/>
          </a:xfrm>
          <a:prstGeom prst="straightConnector1">
            <a:avLst/>
          </a:prstGeom>
          <a:solidFill>
            <a:srgbClr val="00B8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8" name="Google Shape;268;p17"/>
          <p:cNvCxnSpPr/>
          <p:nvPr/>
        </p:nvCxnSpPr>
        <p:spPr>
          <a:xfrm rot="10800000" flipH="1">
            <a:off x="7082145" y="4490837"/>
            <a:ext cx="921328" cy="223079"/>
          </a:xfrm>
          <a:prstGeom prst="straightConnector1">
            <a:avLst/>
          </a:prstGeom>
          <a:solidFill>
            <a:srgbClr val="00B8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9" name="Google Shape;269;p17"/>
          <p:cNvSpPr/>
          <p:nvPr/>
        </p:nvSpPr>
        <p:spPr>
          <a:xfrm>
            <a:off x="5257801" y="4790399"/>
            <a:ext cx="3749745" cy="20313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rgbClr val="191966"/>
                </a:solidFill>
                <a:latin typeface="Arial"/>
                <a:ea typeface="Arial"/>
                <a:cs typeface="Arial"/>
                <a:sym typeface="Arial"/>
              </a:rPr>
              <a:t>Star positions slightly changed by sun’s gravity, confirming Einstein’s theory of general relativity.  </a:t>
            </a:r>
            <a:r>
              <a:rPr lang="en-US" sz="1800" i="1" dirty="0" err="1">
                <a:solidFill>
                  <a:srgbClr val="191966"/>
                </a:solidFill>
                <a:latin typeface="Arial"/>
                <a:ea typeface="Arial"/>
                <a:cs typeface="Arial"/>
                <a:sym typeface="Arial"/>
              </a:rPr>
              <a:t>Deflec-tion</a:t>
            </a:r>
            <a:r>
              <a:rPr lang="en-US" sz="1800" i="1" dirty="0">
                <a:solidFill>
                  <a:srgbClr val="191966"/>
                </a:solidFill>
                <a:latin typeface="Arial"/>
                <a:ea typeface="Arial"/>
                <a:cs typeface="Arial"/>
                <a:sym typeface="Arial"/>
              </a:rPr>
              <a:t> is 1.75 arcseconds – a grain of salt 90 feet away.  </a:t>
            </a:r>
            <a:r>
              <a:rPr lang="en-US" sz="1800" i="1" dirty="0">
                <a:solidFill>
                  <a:srgbClr val="191966"/>
                </a:solidFill>
              </a:rPr>
              <a:t>P</a:t>
            </a:r>
            <a:r>
              <a:rPr lang="en-US" sz="1800" i="1" dirty="0">
                <a:solidFill>
                  <a:srgbClr val="191966"/>
                </a:solidFill>
                <a:latin typeface="Arial"/>
                <a:ea typeface="Arial"/>
                <a:cs typeface="Arial"/>
                <a:sym typeface="Arial"/>
              </a:rPr>
              <a:t>hoto by Arthur Eddington, 1919 eclipse, Cape Verde Islands</a:t>
            </a:r>
            <a:endParaRPr dirty="0"/>
          </a:p>
        </p:txBody>
      </p:sp>
      <p:sp>
        <p:nvSpPr>
          <p:cNvPr id="270" name="Google Shape;270;p17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8"/>
          <p:cNvSpPr txBox="1">
            <a:spLocks noGrp="1"/>
          </p:cNvSpPr>
          <p:nvPr>
            <p:ph type="title"/>
          </p:nvPr>
        </p:nvSpPr>
        <p:spPr>
          <a:xfrm>
            <a:off x="381788" y="502401"/>
            <a:ext cx="8380500" cy="10905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IV – Historical Eclipses:  Earth’s Rotation, Moon’s Orbit History, Changes to Corona</a:t>
            </a:r>
            <a:endParaRPr dirty="0"/>
          </a:p>
        </p:txBody>
      </p:sp>
      <p:sp>
        <p:nvSpPr>
          <p:cNvPr id="276" name="Google Shape;276;p18"/>
          <p:cNvSpPr txBox="1">
            <a:spLocks noGrp="1"/>
          </p:cNvSpPr>
          <p:nvPr>
            <p:ph type="body" idx="1"/>
          </p:nvPr>
        </p:nvSpPr>
        <p:spPr>
          <a:xfrm>
            <a:off x="457200" y="1695225"/>
            <a:ext cx="6934200" cy="5162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Eclipses depend on Earth’s and Moon’s </a:t>
            </a:r>
            <a:r>
              <a:rPr lang="en-US" sz="2400" b="1" i="1" dirty="0"/>
              <a:t>ORBITS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 i="1" u="sng" dirty="0"/>
              <a:t>Which day</a:t>
            </a:r>
            <a:r>
              <a:rPr lang="en-US" sz="2400" dirty="0"/>
              <a:t> they occur depends on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dirty="0"/>
              <a:t>1) EARTH’S ROTATION (slows down from Moon’s tides; changes with surface ice distribution + earthquakes)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dirty="0"/>
              <a:t>2) MOON’S ORBIT (reasonably well known)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Knowing the </a:t>
            </a:r>
            <a:r>
              <a:rPr lang="en-US" sz="2400" u="sng" dirty="0">
                <a:solidFill>
                  <a:srgbClr val="0070C0"/>
                </a:solidFill>
              </a:rPr>
              <a:t>date/time</a:t>
            </a:r>
            <a:r>
              <a:rPr lang="en-US" sz="2400" dirty="0">
                <a:solidFill>
                  <a:srgbClr val="0070C0"/>
                </a:solidFill>
              </a:rPr>
              <a:t> of eclipses in the past 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dirty="0">
                <a:solidFill>
                  <a:srgbClr val="0070C0"/>
                </a:solidFill>
                <a:sym typeface="Wingdings" pitchFamily="2" charset="2"/>
              </a:rPr>
              <a:t></a:t>
            </a:r>
            <a:r>
              <a:rPr lang="en-US" sz="2000" dirty="0">
                <a:solidFill>
                  <a:srgbClr val="0070C0"/>
                </a:solidFill>
              </a:rPr>
              <a:t> helps us </a:t>
            </a:r>
            <a:r>
              <a:rPr lang="en-US" sz="2000" i="1" u="sng" dirty="0">
                <a:solidFill>
                  <a:schemeClr val="tx1"/>
                </a:solidFill>
              </a:rPr>
              <a:t>track Earth’s rotation</a:t>
            </a:r>
            <a:r>
              <a:rPr lang="en-US" sz="2000" i="1" dirty="0">
                <a:solidFill>
                  <a:srgbClr val="0070C0"/>
                </a:solidFill>
              </a:rPr>
              <a:t> over centuries or millennia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 i="1" u="sng" dirty="0">
                <a:solidFill>
                  <a:srgbClr val="7030A0"/>
                </a:solidFill>
              </a:rPr>
              <a:t>Changes in Sun’s corona</a:t>
            </a:r>
            <a:r>
              <a:rPr lang="en-US" sz="2400" i="1" dirty="0">
                <a:solidFill>
                  <a:srgbClr val="7030A0"/>
                </a:solidFill>
              </a:rPr>
              <a:t> (especially with respect to sunspot activity) noted in historical descriptions</a:t>
            </a:r>
            <a:endParaRPr sz="2400" i="1" dirty="0">
              <a:solidFill>
                <a:srgbClr val="7030A0"/>
              </a:solidFill>
            </a:endParaRPr>
          </a:p>
        </p:txBody>
      </p:sp>
      <p:pic>
        <p:nvPicPr>
          <p:cNvPr id="277" name="Google Shape;27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46111" y="1695225"/>
            <a:ext cx="2597898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8163" y="3775654"/>
            <a:ext cx="1784777" cy="176939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8"/>
          <p:cNvSpPr txBox="1"/>
          <p:nvPr/>
        </p:nvSpPr>
        <p:spPr>
          <a:xfrm>
            <a:off x="7359223" y="5545045"/>
            <a:ext cx="1602659" cy="12002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Glenn Schneider, Mar 9, 1997 eclipse</a:t>
            </a:r>
            <a:endParaRPr sz="1800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8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Change in Earth’s Rotation, 200-800 AD</a:t>
            </a:r>
            <a:endParaRPr dirty="0"/>
          </a:p>
        </p:txBody>
      </p:sp>
      <p:pic>
        <p:nvPicPr>
          <p:cNvPr id="286" name="Google Shape;286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72977" y="1397004"/>
            <a:ext cx="6598046" cy="39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9"/>
          <p:cNvSpPr txBox="1"/>
          <p:nvPr/>
        </p:nvSpPr>
        <p:spPr>
          <a:xfrm>
            <a:off x="1981200" y="5741432"/>
            <a:ext cx="5181600" cy="92333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Hayakawa et al. 2022,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Publ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Astron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Soc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Pacific, 134, 094401, from Byzantine records of 5 eclipses, 4</a:t>
            </a:r>
            <a:r>
              <a:rPr lang="en-US" sz="1800" baseline="30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-7</a:t>
            </a:r>
            <a:r>
              <a:rPr lang="en-US" sz="1800" baseline="30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centuries</a:t>
            </a:r>
            <a:endParaRPr dirty="0"/>
          </a:p>
        </p:txBody>
      </p:sp>
      <p:sp>
        <p:nvSpPr>
          <p:cNvPr id="288" name="Google Shape;288;p19"/>
          <p:cNvSpPr txBox="1"/>
          <p:nvPr/>
        </p:nvSpPr>
        <p:spPr>
          <a:xfrm rot="-5400000">
            <a:off x="-782709" y="2840109"/>
            <a:ext cx="303530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Variation in time by year (seconds)</a:t>
            </a:r>
            <a:endParaRPr/>
          </a:p>
        </p:txBody>
      </p:sp>
      <p:sp>
        <p:nvSpPr>
          <p:cNvPr id="289" name="Google Shape;289;p19"/>
          <p:cNvSpPr txBox="1"/>
          <p:nvPr/>
        </p:nvSpPr>
        <p:spPr>
          <a:xfrm>
            <a:off x="229564" y="5244076"/>
            <a:ext cx="7109023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Year (AD):     200       300           400            500          600          700</a:t>
            </a:r>
            <a:endParaRPr dirty="0"/>
          </a:p>
        </p:txBody>
      </p:sp>
      <p:sp>
        <p:nvSpPr>
          <p:cNvPr id="290" name="Google Shape;290;p19"/>
          <p:cNvSpPr txBox="1"/>
          <p:nvPr/>
        </p:nvSpPr>
        <p:spPr>
          <a:xfrm>
            <a:off x="1828800" y="1243564"/>
            <a:ext cx="137160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+2500 sec</a:t>
            </a:r>
            <a:endParaRPr/>
          </a:p>
        </p:txBody>
      </p:sp>
      <p:sp>
        <p:nvSpPr>
          <p:cNvPr id="291" name="Google Shape;291;p19"/>
          <p:cNvSpPr/>
          <p:nvPr/>
        </p:nvSpPr>
        <p:spPr>
          <a:xfrm>
            <a:off x="1828800" y="4761986"/>
            <a:ext cx="1255472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C00000"/>
                </a:solidFill>
              </a:rPr>
              <a:t>-</a:t>
            </a:r>
            <a:r>
              <a:rPr lang="en-US" sz="1800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2500 sec</a:t>
            </a:r>
            <a:endParaRPr dirty="0"/>
          </a:p>
        </p:txBody>
      </p:sp>
      <p:sp>
        <p:nvSpPr>
          <p:cNvPr id="292" name="Google Shape;292;p19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 txBox="1">
            <a:spLocks noGrp="1"/>
          </p:cNvSpPr>
          <p:nvPr>
            <p:ph type="title"/>
          </p:nvPr>
        </p:nvSpPr>
        <p:spPr>
          <a:xfrm>
            <a:off x="228600" y="128588"/>
            <a:ext cx="8915400" cy="14335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6.1 Science from Past Eclipses</a:t>
            </a:r>
            <a:endParaRPr dirty="0"/>
          </a:p>
        </p:txBody>
      </p:sp>
      <p:sp>
        <p:nvSpPr>
          <p:cNvPr id="106" name="Google Shape;106;p2"/>
          <p:cNvSpPr txBox="1">
            <a:spLocks noGrp="1"/>
          </p:cNvSpPr>
          <p:nvPr>
            <p:ph type="body" idx="1"/>
          </p:nvPr>
        </p:nvSpPr>
        <p:spPr>
          <a:xfrm>
            <a:off x="194733" y="1515533"/>
            <a:ext cx="7239000" cy="4953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Note: Earth is ONLY place in solar system where a moon JUST blocks sun’s disk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</a:pPr>
            <a:r>
              <a:rPr lang="en-US" i="1" dirty="0">
                <a:solidFill>
                  <a:srgbClr val="7030A0"/>
                </a:solidFill>
              </a:rPr>
              <a:t>Due to coincidence of Moon’s, Sun’s sizes + distances from Earth</a:t>
            </a:r>
            <a:endParaRPr dirty="0"/>
          </a:p>
          <a:p>
            <a:pPr marL="741363" lvl="1" indent="-106362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</a:pPr>
            <a:endParaRPr i="1" dirty="0">
              <a:solidFill>
                <a:srgbClr val="7030A0"/>
              </a:solidFill>
            </a:endParaRPr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 i="1" dirty="0">
                <a:solidFill>
                  <a:schemeClr val="dk1"/>
                </a:solidFill>
              </a:rPr>
              <a:t>Eclipses allow us to study Sun’s </a:t>
            </a:r>
            <a:r>
              <a:rPr lang="en-US" b="1" i="1" dirty="0">
                <a:solidFill>
                  <a:srgbClr val="7472E8"/>
                </a:solidFill>
              </a:rPr>
              <a:t>CORONA and PROMINENCES</a:t>
            </a:r>
            <a:r>
              <a:rPr lang="en-US" i="1" dirty="0">
                <a:solidFill>
                  <a:schemeClr val="dk1"/>
                </a:solidFill>
              </a:rPr>
              <a:t> in detail!</a:t>
            </a:r>
            <a:endParaRPr dirty="0"/>
          </a:p>
        </p:txBody>
      </p:sp>
      <p:pic>
        <p:nvPicPr>
          <p:cNvPr id="107" name="Google Shape;10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6602859" y="2464941"/>
            <a:ext cx="2901738" cy="162945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"/>
          <p:cNvSpPr txBox="1"/>
          <p:nvPr/>
        </p:nvSpPr>
        <p:spPr>
          <a:xfrm>
            <a:off x="7238999" y="4834045"/>
            <a:ext cx="1507878" cy="1200329"/>
          </a:xfrm>
          <a:prstGeom prst="rect">
            <a:avLst/>
          </a:prstGeom>
          <a:solidFill>
            <a:srgbClr val="EDF9F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Chile, July 2, 2019, Washington Post</a:t>
            </a:r>
            <a:endParaRPr/>
          </a:p>
        </p:txBody>
      </p:sp>
      <p:sp>
        <p:nvSpPr>
          <p:cNvPr id="109" name="Google Shape;109;p2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0"/>
          <p:cNvSpPr txBox="1">
            <a:spLocks noGrp="1"/>
          </p:cNvSpPr>
          <p:nvPr>
            <p:ph type="title"/>
          </p:nvPr>
        </p:nvSpPr>
        <p:spPr>
          <a:xfrm>
            <a:off x="228600" y="26988"/>
            <a:ext cx="8686799" cy="10350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Summary: Historical Eclipse Science</a:t>
            </a:r>
            <a:endParaRPr dirty="0"/>
          </a:p>
        </p:txBody>
      </p:sp>
      <p:pic>
        <p:nvPicPr>
          <p:cNvPr id="298" name="Google Shape;298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95400" y="1143000"/>
            <a:ext cx="7154333" cy="53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0"/>
          <p:cNvSpPr txBox="1"/>
          <p:nvPr/>
        </p:nvSpPr>
        <p:spPr>
          <a:xfrm>
            <a:off x="6096000" y="6019800"/>
            <a:ext cx="22013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plus other changes</a:t>
            </a:r>
            <a:endParaRPr/>
          </a:p>
        </p:txBody>
      </p:sp>
      <p:sp>
        <p:nvSpPr>
          <p:cNvPr id="300" name="Google Shape;300;p20"/>
          <p:cNvSpPr txBox="1"/>
          <p:nvPr/>
        </p:nvSpPr>
        <p:spPr>
          <a:xfrm>
            <a:off x="5334000" y="1295400"/>
            <a:ext cx="2963333" cy="954107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ECLIPSE SCIENCE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May 22, 1724: Corona is part of Sun, not Moon</a:t>
            </a:r>
            <a:endParaRPr/>
          </a:p>
        </p:txBody>
      </p:sp>
      <p:sp>
        <p:nvSpPr>
          <p:cNvPr id="301" name="Google Shape;301;p20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1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6.2 Modern Eclipse Science</a:t>
            </a:r>
            <a:endParaRPr dirty="0"/>
          </a:p>
        </p:txBody>
      </p:sp>
      <p:sp>
        <p:nvSpPr>
          <p:cNvPr id="307" name="Google Shape;307;p21"/>
          <p:cNvSpPr txBox="1">
            <a:spLocks noGrp="1"/>
          </p:cNvSpPr>
          <p:nvPr>
            <p:ph type="body" idx="1"/>
          </p:nvPr>
        </p:nvSpPr>
        <p:spPr>
          <a:xfrm>
            <a:off x="457201" y="1600200"/>
            <a:ext cx="5943600" cy="5105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Many solar observation satellites – but LIMITED in image and spectral resolution = detail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 i="1" u="sng" dirty="0">
                <a:solidFill>
                  <a:srgbClr val="7030A0"/>
                </a:solidFill>
              </a:rPr>
              <a:t>Ground-based equipment can be updated faster</a:t>
            </a:r>
            <a:r>
              <a:rPr lang="en-US" i="1" dirty="0">
                <a:solidFill>
                  <a:srgbClr val="7030A0"/>
                </a:solidFill>
              </a:rPr>
              <a:t> than satellites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Telescopes on ground can be bigger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</a:t>
            </a:r>
            <a:r>
              <a:rPr lang="en-US" i="1" dirty="0">
                <a:solidFill>
                  <a:srgbClr val="7030A0"/>
                </a:solidFill>
              </a:rPr>
              <a:t>higher resolution for images, spectra</a:t>
            </a:r>
            <a:endParaRPr dirty="0"/>
          </a:p>
        </p:txBody>
      </p:sp>
      <p:pic>
        <p:nvPicPr>
          <p:cNvPr id="308" name="Google Shape;30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3101" y="1243314"/>
            <a:ext cx="1711048" cy="1866206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1"/>
          <p:cNvSpPr txBox="1"/>
          <p:nvPr/>
        </p:nvSpPr>
        <p:spPr>
          <a:xfrm>
            <a:off x="6456413" y="3109520"/>
            <a:ext cx="2430684" cy="83095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Solar and </a:t>
            </a:r>
            <a:r>
              <a:rPr lang="en-US" sz="1600" i="1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Heliospheric</a:t>
            </a:r>
            <a:r>
              <a:rPr lang="en-US" sz="1600" i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Observatory, NASA + ESA, launched 1995</a:t>
            </a:r>
            <a:endParaRPr sz="1200" dirty="0"/>
          </a:p>
        </p:txBody>
      </p:sp>
      <p:sp>
        <p:nvSpPr>
          <p:cNvPr id="310" name="Google Shape;310;p21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099AFE-22A7-F14A-80EA-84D84FB96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694" y="3940476"/>
            <a:ext cx="2336121" cy="17501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B64F1B-12E2-6742-8EA2-CE5A36FDD1A1}"/>
              </a:ext>
            </a:extLst>
          </p:cNvPr>
          <p:cNvSpPr txBox="1"/>
          <p:nvPr/>
        </p:nvSpPr>
        <p:spPr>
          <a:xfrm>
            <a:off x="6573437" y="5751493"/>
            <a:ext cx="2266378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4m diameter Daniel K Inouye Solar Telescope, Nat’l Solar Obs., Hawaii, 1</a:t>
            </a:r>
            <a:r>
              <a:rPr lang="en-US" i="1" baseline="30000" dirty="0">
                <a:solidFill>
                  <a:srgbClr val="0070C0"/>
                </a:solidFill>
              </a:rPr>
              <a:t>st</a:t>
            </a:r>
            <a:r>
              <a:rPr lang="en-US" i="1" dirty="0">
                <a:solidFill>
                  <a:srgbClr val="0070C0"/>
                </a:solidFill>
              </a:rPr>
              <a:t> light 2019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2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1668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From Ground: see inner corona</a:t>
            </a:r>
            <a:endParaRPr dirty="0"/>
          </a:p>
        </p:txBody>
      </p:sp>
      <p:sp>
        <p:nvSpPr>
          <p:cNvPr id="316" name="Google Shape;316;p22"/>
          <p:cNvSpPr txBox="1">
            <a:spLocks noGrp="1"/>
          </p:cNvSpPr>
          <p:nvPr>
            <p:ph type="body" idx="1"/>
          </p:nvPr>
        </p:nvSpPr>
        <p:spPr>
          <a:xfrm>
            <a:off x="228600" y="1617133"/>
            <a:ext cx="5257800" cy="5029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Occulting disks (metal circles to block Sun’s disk to study the corona) on satellites have to cover </a:t>
            </a:r>
            <a:r>
              <a:rPr lang="en-US" i="1">
                <a:solidFill>
                  <a:srgbClr val="7472E8"/>
                </a:solidFill>
              </a:rPr>
              <a:t>more than the Sun’s disk </a:t>
            </a:r>
            <a:r>
              <a:rPr lang="en-US"/>
              <a:t>to reduce scattered light in their optical system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</a:pPr>
            <a:r>
              <a:rPr lang="en-US" i="1">
                <a:solidFill>
                  <a:srgbClr val="FF0000"/>
                </a:solidFill>
              </a:rPr>
              <a:t>Natural eclipse on ground lets us see inner regions of corona better</a:t>
            </a:r>
            <a:endParaRPr/>
          </a:p>
        </p:txBody>
      </p:sp>
      <p:pic>
        <p:nvPicPr>
          <p:cNvPr id="317" name="Google Shape;31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7400" y="1617133"/>
            <a:ext cx="3063328" cy="2749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2"/>
          <p:cNvSpPr txBox="1"/>
          <p:nvPr/>
        </p:nvSpPr>
        <p:spPr>
          <a:xfrm>
            <a:off x="5867400" y="4572000"/>
            <a:ext cx="3063328" cy="3693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SOHO satellite    ground</a:t>
            </a:r>
            <a:endParaRPr/>
          </a:p>
        </p:txBody>
      </p:sp>
      <p:cxnSp>
        <p:nvCxnSpPr>
          <p:cNvPr id="319" name="Google Shape;319;p22"/>
          <p:cNvCxnSpPr/>
          <p:nvPr/>
        </p:nvCxnSpPr>
        <p:spPr>
          <a:xfrm rot="10800000" flipH="1">
            <a:off x="6629400" y="3505200"/>
            <a:ext cx="381000" cy="1066800"/>
          </a:xfrm>
          <a:prstGeom prst="straightConnector1">
            <a:avLst/>
          </a:prstGeom>
          <a:solidFill>
            <a:srgbClr val="00B8FF"/>
          </a:solidFill>
          <a:ln w="57150" cap="flat" cmpd="sng">
            <a:solidFill>
              <a:srgbClr val="BCECE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0" name="Google Shape;320;p22"/>
          <p:cNvCxnSpPr/>
          <p:nvPr/>
        </p:nvCxnSpPr>
        <p:spPr>
          <a:xfrm rot="10800000">
            <a:off x="7543800" y="3276600"/>
            <a:ext cx="419100" cy="1278467"/>
          </a:xfrm>
          <a:prstGeom prst="straightConnector1">
            <a:avLst/>
          </a:prstGeom>
          <a:solidFill>
            <a:srgbClr val="00B8FF"/>
          </a:solidFill>
          <a:ln w="57150" cap="flat" cmpd="sng">
            <a:solidFill>
              <a:srgbClr val="BCECE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1" name="Google Shape;321;p22"/>
          <p:cNvSpPr txBox="1"/>
          <p:nvPr/>
        </p:nvSpPr>
        <p:spPr>
          <a:xfrm>
            <a:off x="5848350" y="5146649"/>
            <a:ext cx="2990850" cy="147732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Williams College Eclipse Expedition, 2006 Mar 29, Jay Pasachoff et al., </a:t>
            </a:r>
            <a:r>
              <a:rPr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https://soho.nascom.nasa.gov/hotshots/2006_03_29/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2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3"/>
          <p:cNvSpPr txBox="1">
            <a:spLocks noGrp="1"/>
          </p:cNvSpPr>
          <p:nvPr>
            <p:ph type="title"/>
          </p:nvPr>
        </p:nvSpPr>
        <p:spPr>
          <a:xfrm>
            <a:off x="228600" y="128588"/>
            <a:ext cx="8456613" cy="10906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From Ground: corona vs solar cycle</a:t>
            </a:r>
            <a:endParaRPr dirty="0"/>
          </a:p>
        </p:txBody>
      </p:sp>
      <p:sp>
        <p:nvSpPr>
          <p:cNvPr id="328" name="Google Shape;328;p23"/>
          <p:cNvSpPr txBox="1">
            <a:spLocks noGrp="1"/>
          </p:cNvSpPr>
          <p:nvPr>
            <p:ph type="body" idx="1"/>
          </p:nvPr>
        </p:nvSpPr>
        <p:spPr>
          <a:xfrm>
            <a:off x="25400" y="1363132"/>
            <a:ext cx="3479800" cy="549486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Corona at “solar maximum” (maximum sunspots) has streamers in all directions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Corona at “solar minimum” (minimum sunspots) has streamers mostly from Sun’s equator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 i="1">
                <a:solidFill>
                  <a:srgbClr val="7472E8"/>
                </a:solidFill>
              </a:rPr>
              <a:t>Also possible to see changes in older historical drawings, photos</a:t>
            </a:r>
            <a:endParaRPr/>
          </a:p>
        </p:txBody>
      </p:sp>
      <p:pic>
        <p:nvPicPr>
          <p:cNvPr id="329" name="Google Shape;32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5200" y="1363133"/>
            <a:ext cx="5465823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3"/>
          <p:cNvSpPr txBox="1"/>
          <p:nvPr/>
        </p:nvSpPr>
        <p:spPr>
          <a:xfrm>
            <a:off x="4114800" y="3048000"/>
            <a:ext cx="1981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1990, solar max</a:t>
            </a:r>
            <a:endParaRPr/>
          </a:p>
        </p:txBody>
      </p:sp>
      <p:sp>
        <p:nvSpPr>
          <p:cNvPr id="331" name="Google Shape;331;p23"/>
          <p:cNvSpPr/>
          <p:nvPr/>
        </p:nvSpPr>
        <p:spPr>
          <a:xfrm>
            <a:off x="6477000" y="5423932"/>
            <a:ext cx="187743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1998, increasing</a:t>
            </a:r>
            <a:endParaRPr/>
          </a:p>
        </p:txBody>
      </p:sp>
      <p:sp>
        <p:nvSpPr>
          <p:cNvPr id="332" name="Google Shape;332;p23"/>
          <p:cNvSpPr/>
          <p:nvPr/>
        </p:nvSpPr>
        <p:spPr>
          <a:xfrm>
            <a:off x="6730832" y="3014133"/>
            <a:ext cx="19543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1994, decreasing</a:t>
            </a:r>
            <a:endParaRPr/>
          </a:p>
        </p:txBody>
      </p:sp>
      <p:sp>
        <p:nvSpPr>
          <p:cNvPr id="333" name="Google Shape;333;p23"/>
          <p:cNvSpPr/>
          <p:nvPr/>
        </p:nvSpPr>
        <p:spPr>
          <a:xfrm>
            <a:off x="3870724" y="5423932"/>
            <a:ext cx="17620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1995, solar min</a:t>
            </a:r>
            <a:endParaRPr/>
          </a:p>
        </p:txBody>
      </p:sp>
      <p:sp>
        <p:nvSpPr>
          <p:cNvPr id="334" name="Google Shape;334;p23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4"/>
          <p:cNvSpPr txBox="1">
            <a:spLocks noGrp="1"/>
          </p:cNvSpPr>
          <p:nvPr>
            <p:ph type="title"/>
          </p:nvPr>
        </p:nvSpPr>
        <p:spPr>
          <a:xfrm>
            <a:off x="304800" y="128588"/>
            <a:ext cx="8380413" cy="11668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From Ground: corona motions</a:t>
            </a:r>
            <a:endParaRPr dirty="0"/>
          </a:p>
        </p:txBody>
      </p:sp>
      <p:pic>
        <p:nvPicPr>
          <p:cNvPr id="340" name="Google Shape;340;p2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70933" y="1447800"/>
            <a:ext cx="3843867" cy="3672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24400" y="1386996"/>
            <a:ext cx="3960813" cy="3739538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4"/>
          <p:cNvSpPr txBox="1"/>
          <p:nvPr/>
        </p:nvSpPr>
        <p:spPr>
          <a:xfrm>
            <a:off x="457200" y="5257800"/>
            <a:ext cx="35052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Megamovie, Aug 21, 2017, Oregon, 1:18pm EDT</a:t>
            </a:r>
            <a:endParaRPr/>
          </a:p>
        </p:txBody>
      </p:sp>
      <p:sp>
        <p:nvSpPr>
          <p:cNvPr id="343" name="Google Shape;343;p24"/>
          <p:cNvSpPr/>
          <p:nvPr/>
        </p:nvSpPr>
        <p:spPr>
          <a:xfrm>
            <a:off x="4724400" y="5257800"/>
            <a:ext cx="36576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Megamovie, Aug 21, 2017, South Carolina, 2:37pm EDT</a:t>
            </a:r>
            <a:endParaRPr/>
          </a:p>
        </p:txBody>
      </p:sp>
      <p:sp>
        <p:nvSpPr>
          <p:cNvPr id="344" name="Google Shape;344;p24"/>
          <p:cNvSpPr txBox="1"/>
          <p:nvPr/>
        </p:nvSpPr>
        <p:spPr>
          <a:xfrm>
            <a:off x="457200" y="6019800"/>
            <a:ext cx="32004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2’ </a:t>
            </a:r>
            <a:r>
              <a:rPr lang="en-US" sz="2000" b="1" u="sng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US" sz="20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: Megamovie 1.1 </a:t>
            </a:r>
            <a:endParaRPr dirty="0"/>
          </a:p>
        </p:txBody>
      </p:sp>
      <p:cxnSp>
        <p:nvCxnSpPr>
          <p:cNvPr id="345" name="Google Shape;345;p24"/>
          <p:cNvCxnSpPr/>
          <p:nvPr/>
        </p:nvCxnSpPr>
        <p:spPr>
          <a:xfrm rot="10800000">
            <a:off x="1828800" y="4419600"/>
            <a:ext cx="0" cy="838200"/>
          </a:xfrm>
          <a:prstGeom prst="straightConnector1">
            <a:avLst/>
          </a:prstGeom>
          <a:solidFill>
            <a:srgbClr val="00B8FF"/>
          </a:solidFill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6" name="Google Shape;346;p24"/>
          <p:cNvCxnSpPr/>
          <p:nvPr/>
        </p:nvCxnSpPr>
        <p:spPr>
          <a:xfrm rot="10800000">
            <a:off x="6324600" y="4419600"/>
            <a:ext cx="0" cy="838200"/>
          </a:xfrm>
          <a:prstGeom prst="straightConnector1">
            <a:avLst/>
          </a:prstGeom>
          <a:solidFill>
            <a:srgbClr val="00B8FF"/>
          </a:solidFill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47" name="Google Shape;347;p24"/>
          <p:cNvSpPr txBox="1"/>
          <p:nvPr/>
        </p:nvSpPr>
        <p:spPr>
          <a:xfrm>
            <a:off x="3683000" y="5932395"/>
            <a:ext cx="50292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Coronal material can move 36000 km/h = 22,000 mph </a:t>
            </a:r>
            <a:r>
              <a:rPr lang="en-US" sz="1800" b="1" i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Wingdings" pitchFamily="2" charset="2"/>
              </a:rPr>
              <a:t></a:t>
            </a:r>
            <a:r>
              <a:rPr lang="en-US" sz="1800" b="1" i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2.5% of Sun’s disk in an hour</a:t>
            </a:r>
            <a:endParaRPr sz="1800" b="1" i="1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24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5"/>
          <p:cNvSpPr txBox="1">
            <a:spLocks noGrp="1"/>
          </p:cNvSpPr>
          <p:nvPr>
            <p:ph type="title"/>
          </p:nvPr>
        </p:nvSpPr>
        <p:spPr>
          <a:xfrm>
            <a:off x="347132" y="0"/>
            <a:ext cx="8228013" cy="1066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Key Concept: Ionization</a:t>
            </a:r>
            <a:endParaRPr dirty="0"/>
          </a:p>
        </p:txBody>
      </p:sp>
      <p:pic>
        <p:nvPicPr>
          <p:cNvPr id="354" name="Google Shape;354;p2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13467" y="1683672"/>
            <a:ext cx="7239000" cy="45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5"/>
          <p:cNvSpPr txBox="1"/>
          <p:nvPr/>
        </p:nvSpPr>
        <p:spPr>
          <a:xfrm>
            <a:off x="347132" y="1203589"/>
            <a:ext cx="2700867" cy="13234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Ionization: </a:t>
            </a: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 of an atom losing one or more electrons</a:t>
            </a:r>
            <a:endParaRPr dirty="0"/>
          </a:p>
        </p:txBody>
      </p:sp>
      <p:sp>
        <p:nvSpPr>
          <p:cNvPr id="356" name="Google Shape;356;p25"/>
          <p:cNvSpPr txBox="1"/>
          <p:nvPr/>
        </p:nvSpPr>
        <p:spPr>
          <a:xfrm>
            <a:off x="347132" y="2527028"/>
            <a:ext cx="1938868" cy="397031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HOW? </a:t>
            </a:r>
            <a:r>
              <a:rPr lang="en-US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Can happen with when 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AutoNum type="arabicParenR"/>
            </a:pPr>
            <a:r>
              <a:rPr lang="en-US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an energetic enough photon (light particle) hits an atom OR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AutoNum type="arabicParenR"/>
            </a:pPr>
            <a:r>
              <a:rPr lang="en-US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when a fast enough moving particle (electron) hits it</a:t>
            </a:r>
            <a:endParaRPr/>
          </a:p>
        </p:txBody>
      </p:sp>
      <p:sp>
        <p:nvSpPr>
          <p:cNvPr id="357" name="Google Shape;357;p25"/>
          <p:cNvSpPr txBox="1"/>
          <p:nvPr/>
        </p:nvSpPr>
        <p:spPr>
          <a:xfrm>
            <a:off x="2796116" y="5462401"/>
            <a:ext cx="5473702" cy="120032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So atoms missing lots of atoms (“highly ionized”) – associated with HIGH TEMPERATURES</a:t>
            </a:r>
            <a:endParaRPr/>
          </a:p>
        </p:txBody>
      </p:sp>
      <p:sp>
        <p:nvSpPr>
          <p:cNvPr id="358" name="Google Shape;358;p25"/>
          <p:cNvSpPr txBox="1"/>
          <p:nvPr/>
        </p:nvSpPr>
        <p:spPr>
          <a:xfrm>
            <a:off x="5640825" y="1175138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6"/>
          <p:cNvSpPr txBox="1">
            <a:spLocks noGrp="1"/>
          </p:cNvSpPr>
          <p:nvPr>
            <p:ph type="title"/>
          </p:nvPr>
        </p:nvSpPr>
        <p:spPr>
          <a:xfrm>
            <a:off x="0" y="56464"/>
            <a:ext cx="9144000" cy="11726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From Airplane: infrared observations</a:t>
            </a:r>
            <a:endParaRPr dirty="0"/>
          </a:p>
        </p:txBody>
      </p:sp>
      <p:pic>
        <p:nvPicPr>
          <p:cNvPr id="364" name="Google Shape;364;p2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1695450"/>
            <a:ext cx="2940029" cy="19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1670050"/>
            <a:ext cx="2374900" cy="2300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67" y="4300575"/>
            <a:ext cx="9144000" cy="255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6"/>
          <p:cNvSpPr txBox="1"/>
          <p:nvPr/>
        </p:nvSpPr>
        <p:spPr>
          <a:xfrm>
            <a:off x="838199" y="1670050"/>
            <a:ext cx="271142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Gulfstream V, Nat’l Ctr for Atmospheric Research</a:t>
            </a:r>
            <a:endParaRPr/>
          </a:p>
        </p:txBody>
      </p:sp>
      <p:sp>
        <p:nvSpPr>
          <p:cNvPr id="368" name="Google Shape;368;p26"/>
          <p:cNvSpPr txBox="1"/>
          <p:nvPr/>
        </p:nvSpPr>
        <p:spPr>
          <a:xfrm>
            <a:off x="3757568" y="1313064"/>
            <a:ext cx="2133599" cy="230832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AIR-Spec</a:t>
            </a: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(Airborne Infrared Spectrometer),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Samra et al. (2022), Astrophys J, 933, 82, for July 2, 2019 eclipse over South Pacific</a:t>
            </a:r>
            <a:endParaRPr/>
          </a:p>
        </p:txBody>
      </p:sp>
      <p:sp>
        <p:nvSpPr>
          <p:cNvPr id="369" name="Google Shape;369;p26"/>
          <p:cNvSpPr txBox="1"/>
          <p:nvPr/>
        </p:nvSpPr>
        <p:spPr>
          <a:xfrm>
            <a:off x="609599" y="4953000"/>
            <a:ext cx="9906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296129"/>
                </a:solidFill>
                <a:latin typeface="Arial"/>
                <a:ea typeface="Arial"/>
                <a:cs typeface="Arial"/>
                <a:sym typeface="Arial"/>
              </a:rPr>
              <a:t>sulfur, 10x ionized</a:t>
            </a:r>
            <a:endParaRPr/>
          </a:p>
        </p:txBody>
      </p:sp>
      <p:sp>
        <p:nvSpPr>
          <p:cNvPr id="370" name="Google Shape;370;p26"/>
          <p:cNvSpPr/>
          <p:nvPr/>
        </p:nvSpPr>
        <p:spPr>
          <a:xfrm>
            <a:off x="2895601" y="4903130"/>
            <a:ext cx="1524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296129"/>
                </a:solidFill>
                <a:latin typeface="Arial"/>
                <a:ea typeface="Arial"/>
                <a:cs typeface="Arial"/>
                <a:sym typeface="Arial"/>
              </a:rPr>
              <a:t>silicon, 9x ionized</a:t>
            </a:r>
            <a:endParaRPr/>
          </a:p>
        </p:txBody>
      </p:sp>
      <p:sp>
        <p:nvSpPr>
          <p:cNvPr id="371" name="Google Shape;371;p26"/>
          <p:cNvSpPr/>
          <p:nvPr/>
        </p:nvSpPr>
        <p:spPr>
          <a:xfrm>
            <a:off x="4914901" y="4816467"/>
            <a:ext cx="160020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296129"/>
                </a:solidFill>
                <a:latin typeface="Arial"/>
                <a:ea typeface="Arial"/>
                <a:cs typeface="Arial"/>
                <a:sym typeface="Arial"/>
              </a:rPr>
              <a:t>sulfur, 10x ionized</a:t>
            </a:r>
            <a:endParaRPr/>
          </a:p>
        </p:txBody>
      </p:sp>
      <p:sp>
        <p:nvSpPr>
          <p:cNvPr id="372" name="Google Shape;372;p26"/>
          <p:cNvSpPr/>
          <p:nvPr/>
        </p:nvSpPr>
        <p:spPr>
          <a:xfrm>
            <a:off x="7283450" y="4804300"/>
            <a:ext cx="140176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296129"/>
                </a:solidFill>
                <a:latin typeface="Arial"/>
                <a:ea typeface="Arial"/>
                <a:cs typeface="Arial"/>
                <a:sym typeface="Arial"/>
              </a:rPr>
              <a:t>iron, 8x ionized</a:t>
            </a:r>
            <a:endParaRPr/>
          </a:p>
        </p:txBody>
      </p:sp>
      <p:sp>
        <p:nvSpPr>
          <p:cNvPr id="373" name="Google Shape;373;p26"/>
          <p:cNvSpPr txBox="1"/>
          <p:nvPr/>
        </p:nvSpPr>
        <p:spPr>
          <a:xfrm>
            <a:off x="805381" y="3489111"/>
            <a:ext cx="2667001" cy="646331"/>
          </a:xfrm>
          <a:prstGeom prst="rect">
            <a:avLst/>
          </a:prstGeom>
          <a:solidFill>
            <a:srgbClr val="D0D0F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Observes at 12km = 7.5 miles altitude</a:t>
            </a:r>
            <a:endParaRPr/>
          </a:p>
        </p:txBody>
      </p:sp>
      <p:sp>
        <p:nvSpPr>
          <p:cNvPr id="374" name="Google Shape;374;p26"/>
          <p:cNvSpPr txBox="1"/>
          <p:nvPr/>
        </p:nvSpPr>
        <p:spPr>
          <a:xfrm>
            <a:off x="3681891" y="3735375"/>
            <a:ext cx="220927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Note high coronal temperatures!</a:t>
            </a:r>
            <a:endParaRPr/>
          </a:p>
        </p:txBody>
      </p:sp>
      <p:sp>
        <p:nvSpPr>
          <p:cNvPr id="375" name="Google Shape;375;p26"/>
          <p:cNvSpPr txBox="1"/>
          <p:nvPr/>
        </p:nvSpPr>
        <p:spPr>
          <a:xfrm>
            <a:off x="5769000" y="1249463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4A10CC-5C8F-6640-A1D8-94FBC571ABA1}"/>
              </a:ext>
            </a:extLst>
          </p:cNvPr>
          <p:cNvSpPr txBox="1"/>
          <p:nvPr/>
        </p:nvSpPr>
        <p:spPr>
          <a:xfrm>
            <a:off x="2557220" y="2749659"/>
            <a:ext cx="99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12” VIDEO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7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8620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From Ground: magnetic fields</a:t>
            </a:r>
            <a:endParaRPr dirty="0"/>
          </a:p>
        </p:txBody>
      </p:sp>
      <p:sp>
        <p:nvSpPr>
          <p:cNvPr id="381" name="Google Shape;381;p27"/>
          <p:cNvSpPr txBox="1">
            <a:spLocks noGrp="1"/>
          </p:cNvSpPr>
          <p:nvPr>
            <p:ph type="body" idx="1"/>
          </p:nvPr>
        </p:nvSpPr>
        <p:spPr>
          <a:xfrm>
            <a:off x="445719" y="1143000"/>
            <a:ext cx="4583481" cy="5715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 dirty="0"/>
              <a:t>Change of corona with sunspot cycle -- </a:t>
            </a:r>
            <a:r>
              <a:rPr lang="en-US" sz="2800" i="1" dirty="0"/>
              <a:t>influenced by magnetic fields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</a:pPr>
            <a:r>
              <a:rPr lang="en-US" sz="2800" dirty="0">
                <a:solidFill>
                  <a:srgbClr val="7030A0"/>
                </a:solidFill>
              </a:rPr>
              <a:t>Eclipse observations of </a:t>
            </a:r>
            <a:r>
              <a:rPr lang="en-US" sz="2800" b="1" dirty="0">
                <a:solidFill>
                  <a:srgbClr val="7030A0"/>
                </a:solidFill>
              </a:rPr>
              <a:t>fine structures in corona 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i="1" dirty="0">
                <a:solidFill>
                  <a:srgbClr val="0070C0"/>
                </a:solidFill>
              </a:rPr>
              <a:t>reveal shape of coronal magnetic field in higher detail and over larger area than ever  (</a:t>
            </a:r>
            <a:r>
              <a:rPr lang="en-US" sz="2400" i="1" dirty="0" err="1">
                <a:solidFill>
                  <a:srgbClr val="0070C0"/>
                </a:solidFill>
              </a:rPr>
              <a:t>Boe</a:t>
            </a:r>
            <a:r>
              <a:rPr lang="en-US" sz="2400" i="1" dirty="0">
                <a:solidFill>
                  <a:srgbClr val="0070C0"/>
                </a:solidFill>
              </a:rPr>
              <a:t> et al. 2020, </a:t>
            </a:r>
            <a:r>
              <a:rPr lang="en-US" sz="2400" i="1" dirty="0" err="1">
                <a:solidFill>
                  <a:srgbClr val="0070C0"/>
                </a:solidFill>
              </a:rPr>
              <a:t>Astrophys</a:t>
            </a:r>
            <a:r>
              <a:rPr lang="en-US" sz="2400" i="1" dirty="0">
                <a:solidFill>
                  <a:srgbClr val="0070C0"/>
                </a:solidFill>
              </a:rPr>
              <a:t> J, 895, 123)  </a:t>
            </a:r>
            <a:endParaRPr dirty="0"/>
          </a:p>
        </p:txBody>
      </p:sp>
      <p:pic>
        <p:nvPicPr>
          <p:cNvPr id="382" name="Google Shape;38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3340" y="1159932"/>
            <a:ext cx="3283993" cy="5469467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7"/>
          <p:cNvSpPr txBox="1"/>
          <p:nvPr/>
        </p:nvSpPr>
        <p:spPr>
          <a:xfrm>
            <a:off x="5181600" y="1168397"/>
            <a:ext cx="1600200" cy="92333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Visible light eclipse images</a:t>
            </a:r>
            <a:endParaRPr/>
          </a:p>
        </p:txBody>
      </p:sp>
      <p:sp>
        <p:nvSpPr>
          <p:cNvPr id="384" name="Google Shape;384;p27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8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Technique: corona image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magnetic field</a:t>
            </a:r>
            <a:endParaRPr dirty="0"/>
          </a:p>
        </p:txBody>
      </p:sp>
      <p:pic>
        <p:nvPicPr>
          <p:cNvPr id="390" name="Google Shape;390;p2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1794933"/>
            <a:ext cx="5793407" cy="45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28"/>
          <p:cNvSpPr txBox="1"/>
          <p:nvPr/>
        </p:nvSpPr>
        <p:spPr>
          <a:xfrm>
            <a:off x="228600" y="1752600"/>
            <a:ext cx="2895600" cy="480131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 tracing technique from Boe et al. (2020), originally used to trace Milky Way Galaxy’s magnetic field.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AutoNum type="arabicParenR"/>
            </a:pPr>
            <a:r>
              <a:rPr lang="en-US" sz="1800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A) Large features filtered out</a:t>
            </a:r>
            <a:endParaRPr/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i="1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AutoNum type="arabicParenR"/>
            </a:pPr>
            <a:r>
              <a:rPr lang="en-US" sz="1800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B) Image then blurred</a:t>
            </a:r>
            <a:endParaRPr/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i="1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AutoNum type="arabicParenR"/>
            </a:pPr>
            <a:r>
              <a:rPr lang="en-US" sz="1800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C) Converted to black and white</a:t>
            </a:r>
            <a:endParaRPr/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i="1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AutoNum type="arabicParenR"/>
            </a:pPr>
            <a:r>
              <a:rPr lang="en-US" sz="1800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D) Algorithm run to measure angle for each pixel, color-coded</a:t>
            </a:r>
            <a:endParaRPr/>
          </a:p>
        </p:txBody>
      </p:sp>
      <p:sp>
        <p:nvSpPr>
          <p:cNvPr id="392" name="Google Shape;392;p28"/>
          <p:cNvSpPr txBox="1"/>
          <p:nvPr/>
        </p:nvSpPr>
        <p:spPr>
          <a:xfrm>
            <a:off x="3581400" y="1905000"/>
            <a:ext cx="1447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Visible light</a:t>
            </a:r>
            <a:endParaRPr/>
          </a:p>
        </p:txBody>
      </p:sp>
      <p:sp>
        <p:nvSpPr>
          <p:cNvPr id="393" name="Google Shape;393;p28"/>
          <p:cNvSpPr txBox="1"/>
          <p:nvPr/>
        </p:nvSpPr>
        <p:spPr>
          <a:xfrm>
            <a:off x="2883700" y="645780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9"/>
          <p:cNvSpPr txBox="1">
            <a:spLocks noGrp="1"/>
          </p:cNvSpPr>
          <p:nvPr>
            <p:ph type="title"/>
          </p:nvPr>
        </p:nvSpPr>
        <p:spPr>
          <a:xfrm>
            <a:off x="228599" y="65088"/>
            <a:ext cx="8685213" cy="14335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Magnetic Field changes, 2001-19</a:t>
            </a:r>
            <a:endParaRPr dirty="0"/>
          </a:p>
        </p:txBody>
      </p:sp>
      <p:pic>
        <p:nvPicPr>
          <p:cNvPr id="399" name="Google Shape;399;p2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1654667"/>
            <a:ext cx="3124200" cy="520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38800" y="1676400"/>
            <a:ext cx="3029957" cy="5055272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29"/>
          <p:cNvSpPr txBox="1"/>
          <p:nvPr/>
        </p:nvSpPr>
        <p:spPr>
          <a:xfrm>
            <a:off x="457200" y="1676400"/>
            <a:ext cx="12954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Visible light</a:t>
            </a:r>
            <a:endParaRPr/>
          </a:p>
        </p:txBody>
      </p:sp>
      <p:sp>
        <p:nvSpPr>
          <p:cNvPr id="402" name="Google Shape;402;p29"/>
          <p:cNvSpPr txBox="1"/>
          <p:nvPr/>
        </p:nvSpPr>
        <p:spPr>
          <a:xfrm>
            <a:off x="4191000" y="1676400"/>
            <a:ext cx="12954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Magnetic fields</a:t>
            </a:r>
            <a:endParaRPr/>
          </a:p>
        </p:txBody>
      </p:sp>
      <p:sp>
        <p:nvSpPr>
          <p:cNvPr id="403" name="Google Shape;403;p29"/>
          <p:cNvSpPr txBox="1"/>
          <p:nvPr/>
        </p:nvSpPr>
        <p:spPr>
          <a:xfrm>
            <a:off x="4056611" y="3048000"/>
            <a:ext cx="1447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664C"/>
                </a:solidFill>
                <a:latin typeface="Arial"/>
                <a:ea typeface="Arial"/>
                <a:cs typeface="Arial"/>
                <a:sym typeface="Arial"/>
              </a:rPr>
              <a:t>Boe et al. (2020)</a:t>
            </a:r>
            <a:endParaRPr/>
          </a:p>
        </p:txBody>
      </p:sp>
      <p:sp>
        <p:nvSpPr>
          <p:cNvPr id="404" name="Google Shape;404;p29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0906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c. 500-100 BC: Earth’s Size; Longitude</a:t>
            </a:r>
            <a:endParaRPr dirty="0"/>
          </a:p>
        </p:txBody>
      </p:sp>
      <p:sp>
        <p:nvSpPr>
          <p:cNvPr id="134" name="Google Shape;134;p5"/>
          <p:cNvSpPr txBox="1">
            <a:spLocks noGrp="1"/>
          </p:cNvSpPr>
          <p:nvPr>
            <p:ph type="body" idx="1"/>
          </p:nvPr>
        </p:nvSpPr>
        <p:spPr>
          <a:xfrm>
            <a:off x="0" y="1219200"/>
            <a:ext cx="8044405" cy="551726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 dirty="0"/>
              <a:t>In ancient world, start/end of a lunar eclipse was seen at same time by entire night side of Earth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dirty="0"/>
              <a:t>Latitude easy to calculate by Sun’s elevation; </a:t>
            </a:r>
            <a:r>
              <a:rPr lang="en-US" sz="2400" b="1" i="1" dirty="0">
                <a:solidFill>
                  <a:srgbClr val="0070C0"/>
                </a:solidFill>
              </a:rPr>
              <a:t>Longitude HARD</a:t>
            </a:r>
            <a:endParaRPr b="1" dirty="0">
              <a:solidFill>
                <a:srgbClr val="0070C0"/>
              </a:solidFill>
            </a:endParaRPr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dirty="0"/>
              <a:t>Lunar eclipses: provided way to </a:t>
            </a:r>
            <a:r>
              <a:rPr lang="en-US" sz="2400" b="1" dirty="0"/>
              <a:t>observe Moon’s position</a:t>
            </a:r>
            <a:r>
              <a:rPr lang="en-US" sz="2400" dirty="0"/>
              <a:t> at same time by </a:t>
            </a:r>
            <a:r>
              <a:rPr lang="en-US" sz="2400" i="1" dirty="0"/>
              <a:t>observers in 2 different places</a:t>
            </a:r>
            <a:endParaRPr i="1"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dirty="0"/>
              <a:t>Earth’s round shadow </a:t>
            </a:r>
            <a:r>
              <a:rPr lang="en-US" sz="2400" dirty="0">
                <a:sym typeface="Wingdings" pitchFamily="2" charset="2"/>
              </a:rPr>
              <a:t></a:t>
            </a:r>
            <a:r>
              <a:rPr lang="en-US" sz="2400" i="1" dirty="0">
                <a:solidFill>
                  <a:srgbClr val="0070C0"/>
                </a:solidFill>
              </a:rPr>
              <a:t> Earth is round, 4x bigger than Moon, Moon is 30 Earth diameters away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u="sng" dirty="0"/>
              <a:t>Local time difference</a:t>
            </a:r>
            <a:r>
              <a:rPr lang="en-US" sz="2400" dirty="0"/>
              <a:t> between observers gave</a:t>
            </a:r>
            <a:endParaRPr dirty="0"/>
          </a:p>
          <a:p>
            <a:pPr marL="1143000" lvl="2" indent="-2286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sz="1800" i="1" dirty="0">
                <a:solidFill>
                  <a:srgbClr val="7030A0"/>
                </a:solidFill>
              </a:rPr>
              <a:t>1) SIZE of Earth</a:t>
            </a:r>
            <a:endParaRPr dirty="0"/>
          </a:p>
          <a:p>
            <a:pPr marL="1143000" lvl="2" indent="-2286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sz="1800" i="1" dirty="0">
                <a:solidFill>
                  <a:srgbClr val="7030A0"/>
                </a:solidFill>
              </a:rPr>
              <a:t>2) Difference in LONGITUDE</a:t>
            </a:r>
            <a:endParaRPr dirty="0"/>
          </a:p>
          <a:p>
            <a:pPr marL="1143000" lvl="2" indent="-2286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sz="1800" i="1" dirty="0">
                <a:solidFill>
                  <a:srgbClr val="7030A0"/>
                </a:solidFill>
              </a:rPr>
              <a:t>Used by ancient Greeks (Eratosthenes, Hipparchus, Aristarchus)</a:t>
            </a:r>
            <a:endParaRPr sz="1800" i="1" dirty="0">
              <a:solidFill>
                <a:srgbClr val="7030A0"/>
              </a:solidFill>
            </a:endParaRPr>
          </a:p>
        </p:txBody>
      </p:sp>
      <p:sp>
        <p:nvSpPr>
          <p:cNvPr id="135" name="Google Shape;135;p5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" name="Google Shape;386;p20">
            <a:extLst>
              <a:ext uri="{FF2B5EF4-FFF2-40B4-BE49-F238E27FC236}">
                <a16:creationId xmlns:a16="http://schemas.microsoft.com/office/drawing/2014/main" id="{00406C2F-2E5C-744D-BD31-747720CFAA3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80475" y="2164466"/>
            <a:ext cx="1766360" cy="116684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61DD2F-FE0E-3F44-8932-BE2896B7FFA3}"/>
              </a:ext>
            </a:extLst>
          </p:cNvPr>
          <p:cNvSpPr txBox="1"/>
          <p:nvPr/>
        </p:nvSpPr>
        <p:spPr>
          <a:xfrm>
            <a:off x="7812911" y="3373905"/>
            <a:ext cx="872302" cy="523220"/>
          </a:xfrm>
          <a:prstGeom prst="rect">
            <a:avLst/>
          </a:prstGeom>
          <a:solidFill>
            <a:srgbClr val="F0BEEF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 to scale!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041D08-FD0F-E742-993B-1182466E7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911" y="4462944"/>
            <a:ext cx="1210202" cy="8942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A14A67-4162-814D-956D-F45C3CC764F8}"/>
              </a:ext>
            </a:extLst>
          </p:cNvPr>
          <p:cNvSpPr txBox="1"/>
          <p:nvPr/>
        </p:nvSpPr>
        <p:spPr>
          <a:xfrm>
            <a:off x="7715174" y="5365206"/>
            <a:ext cx="1307939" cy="830997"/>
          </a:xfrm>
          <a:prstGeom prst="rect">
            <a:avLst/>
          </a:prstGeom>
          <a:solidFill>
            <a:srgbClr val="F0BEEF"/>
          </a:solidFill>
        </p:spPr>
        <p:txBody>
          <a:bodyPr wrap="square" rtlCol="0">
            <a:spAutoFit/>
          </a:bodyPr>
          <a:lstStyle/>
          <a:p>
            <a:r>
              <a:rPr lang="en-US" sz="1200" i="1" dirty="0"/>
              <a:t>Lunar eclipse, June 4, 2012, Sydney (</a:t>
            </a:r>
            <a:r>
              <a:rPr lang="en-US" sz="1200" i="1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Wash. Post</a:t>
            </a:r>
            <a:r>
              <a:rPr lang="en-US" sz="120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2766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0"/>
          <p:cNvSpPr txBox="1">
            <a:spLocks noGrp="1"/>
          </p:cNvSpPr>
          <p:nvPr>
            <p:ph type="title"/>
          </p:nvPr>
        </p:nvSpPr>
        <p:spPr>
          <a:xfrm>
            <a:off x="228600" y="128588"/>
            <a:ext cx="8610600" cy="10906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From Ground: high resolution images</a:t>
            </a:r>
            <a:endParaRPr dirty="0"/>
          </a:p>
        </p:txBody>
      </p:sp>
      <p:sp>
        <p:nvSpPr>
          <p:cNvPr id="410" name="Google Shape;410;p30"/>
          <p:cNvSpPr txBox="1">
            <a:spLocks noGrp="1"/>
          </p:cNvSpPr>
          <p:nvPr>
            <p:ph type="body" idx="1"/>
          </p:nvPr>
        </p:nvSpPr>
        <p:spPr>
          <a:xfrm>
            <a:off x="457201" y="1600200"/>
            <a:ext cx="3581399" cy="50291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July 11, 1991 eclipse </a:t>
            </a:r>
            <a:r>
              <a:rPr lang="en-US" sz="2400" i="1">
                <a:solidFill>
                  <a:srgbClr val="C00000"/>
                </a:solidFill>
              </a:rPr>
              <a:t>passed right over Mauna Kea, Hawaii </a:t>
            </a:r>
            <a:r>
              <a:rPr lang="en-US" sz="2400"/>
              <a:t>– home to many of the world’s biggest telescopes!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High resolution, fast exposure images taken with 3.6m (11.9’) diameter </a:t>
            </a:r>
            <a:r>
              <a:rPr lang="en-US" sz="2400">
                <a:solidFill>
                  <a:srgbClr val="0070C0"/>
                </a:solidFill>
              </a:rPr>
              <a:t>Canada-France-Hawaii Telescope (CFHT)</a:t>
            </a:r>
            <a:endParaRPr/>
          </a:p>
        </p:txBody>
      </p:sp>
      <p:pic>
        <p:nvPicPr>
          <p:cNvPr id="411" name="Google Shape;41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0600" y="3952503"/>
            <a:ext cx="3911600" cy="2670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75456" y="1336064"/>
            <a:ext cx="4436744" cy="2499574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0"/>
          <p:cNvSpPr txBox="1"/>
          <p:nvPr/>
        </p:nvSpPr>
        <p:spPr>
          <a:xfrm>
            <a:off x="4800600" y="3048000"/>
            <a:ext cx="3048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Mauna Kea, Hawaii</a:t>
            </a:r>
            <a:endParaRPr/>
          </a:p>
        </p:txBody>
      </p:sp>
      <p:sp>
        <p:nvSpPr>
          <p:cNvPr id="414" name="Google Shape;414;p30"/>
          <p:cNvSpPr txBox="1"/>
          <p:nvPr/>
        </p:nvSpPr>
        <p:spPr>
          <a:xfrm>
            <a:off x="5520161" y="4155701"/>
            <a:ext cx="990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CFHT</a:t>
            </a:r>
            <a:endParaRPr/>
          </a:p>
        </p:txBody>
      </p:sp>
      <p:cxnSp>
        <p:nvCxnSpPr>
          <p:cNvPr id="415" name="Google Shape;415;p30"/>
          <p:cNvCxnSpPr/>
          <p:nvPr/>
        </p:nvCxnSpPr>
        <p:spPr>
          <a:xfrm>
            <a:off x="7848600" y="1905000"/>
            <a:ext cx="0" cy="304800"/>
          </a:xfrm>
          <a:prstGeom prst="straightConnector1">
            <a:avLst/>
          </a:prstGeom>
          <a:solidFill>
            <a:srgbClr val="00B8FF"/>
          </a:solidFill>
          <a:ln w="57150" cap="flat" cmpd="sng">
            <a:solidFill>
              <a:srgbClr val="1E4A1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16" name="Google Shape;416;p30"/>
          <p:cNvSpPr txBox="1"/>
          <p:nvPr/>
        </p:nvSpPr>
        <p:spPr>
          <a:xfrm>
            <a:off x="7467600" y="1453634"/>
            <a:ext cx="1143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CFHT</a:t>
            </a:r>
            <a:endParaRPr/>
          </a:p>
        </p:txBody>
      </p:sp>
      <p:sp>
        <p:nvSpPr>
          <p:cNvPr id="417" name="Google Shape;417;p30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1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1991 CFHT Observations</a:t>
            </a:r>
            <a:endParaRPr dirty="0"/>
          </a:p>
        </p:txBody>
      </p:sp>
      <p:sp>
        <p:nvSpPr>
          <p:cNvPr id="423" name="Google Shape;423;p31"/>
          <p:cNvSpPr txBox="1">
            <a:spLocks noGrp="1"/>
          </p:cNvSpPr>
          <p:nvPr>
            <p:ph type="body" idx="1"/>
          </p:nvPr>
        </p:nvSpPr>
        <p:spPr>
          <a:xfrm>
            <a:off x="457201" y="1600200"/>
            <a:ext cx="3352799" cy="48767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dirty="0" err="1"/>
              <a:t>Koutchmy</a:t>
            </a:r>
            <a:r>
              <a:rPr lang="en-US" dirty="0"/>
              <a:t> et al. (1994, Astron. &amp; </a:t>
            </a:r>
            <a:r>
              <a:rPr lang="en-US" dirty="0" err="1"/>
              <a:t>Astrophys</a:t>
            </a:r>
            <a:r>
              <a:rPr lang="en-US" dirty="0"/>
              <a:t>., 281, 249) </a:t>
            </a:r>
            <a:r>
              <a:rPr lang="en-US" i="1" dirty="0">
                <a:solidFill>
                  <a:srgbClr val="0070C0"/>
                </a:solidFill>
              </a:rPr>
              <a:t>found smallest coronal feature ever recorded </a:t>
            </a:r>
            <a:r>
              <a:rPr lang="en-US" dirty="0"/>
              <a:t>(0.4 arcsec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290 km = 180 miles)</a:t>
            </a:r>
            <a:endParaRPr dirty="0"/>
          </a:p>
        </p:txBody>
      </p:sp>
      <p:pic>
        <p:nvPicPr>
          <p:cNvPr id="424" name="Google Shape;424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02628" y="3666883"/>
            <a:ext cx="2971809" cy="3121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93896" y="1828800"/>
            <a:ext cx="248285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24304" y="1828800"/>
            <a:ext cx="1689100" cy="170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1"/>
          <p:cNvSpPr txBox="1"/>
          <p:nvPr/>
        </p:nvSpPr>
        <p:spPr>
          <a:xfrm>
            <a:off x="4024304" y="2077845"/>
            <a:ext cx="14462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 raw image</a:t>
            </a:r>
            <a:endParaRPr/>
          </a:p>
        </p:txBody>
      </p:sp>
      <p:sp>
        <p:nvSpPr>
          <p:cNvPr id="428" name="Google Shape;428;p31"/>
          <p:cNvSpPr txBox="1"/>
          <p:nvPr/>
        </p:nvSpPr>
        <p:spPr>
          <a:xfrm>
            <a:off x="6331214" y="1510784"/>
            <a:ext cx="2208213" cy="3693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Processed images</a:t>
            </a:r>
            <a:endParaRPr/>
          </a:p>
        </p:txBody>
      </p:sp>
      <p:sp>
        <p:nvSpPr>
          <p:cNvPr id="429" name="Google Shape;429;p31"/>
          <p:cNvSpPr txBox="1"/>
          <p:nvPr/>
        </p:nvSpPr>
        <p:spPr>
          <a:xfrm>
            <a:off x="7075231" y="4874684"/>
            <a:ext cx="1464196" cy="147732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Filtered, combined image – see coronal thread</a:t>
            </a:r>
            <a:endParaRPr/>
          </a:p>
        </p:txBody>
      </p:sp>
      <p:cxnSp>
        <p:nvCxnSpPr>
          <p:cNvPr id="430" name="Google Shape;430;p31"/>
          <p:cNvCxnSpPr/>
          <p:nvPr/>
        </p:nvCxnSpPr>
        <p:spPr>
          <a:xfrm flipH="1">
            <a:off x="6193896" y="6019800"/>
            <a:ext cx="879748" cy="152401"/>
          </a:xfrm>
          <a:prstGeom prst="straightConnector1">
            <a:avLst/>
          </a:prstGeom>
          <a:solidFill>
            <a:srgbClr val="00B8FF"/>
          </a:solidFill>
          <a:ln w="57150" cap="flat" cmpd="sng">
            <a:solidFill>
              <a:srgbClr val="FFC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1" name="Google Shape;431;p31"/>
          <p:cNvSpPr txBox="1"/>
          <p:nvPr/>
        </p:nvSpPr>
        <p:spPr>
          <a:xfrm>
            <a:off x="7026284" y="3701587"/>
            <a:ext cx="1917956" cy="92333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Images taken every 30 seconds</a:t>
            </a:r>
            <a:endParaRPr/>
          </a:p>
        </p:txBody>
      </p:sp>
      <p:cxnSp>
        <p:nvCxnSpPr>
          <p:cNvPr id="432" name="Google Shape;432;p31"/>
          <p:cNvCxnSpPr/>
          <p:nvPr/>
        </p:nvCxnSpPr>
        <p:spPr>
          <a:xfrm rot="10800000">
            <a:off x="7616807" y="3001763"/>
            <a:ext cx="62993" cy="699824"/>
          </a:xfrm>
          <a:prstGeom prst="straightConnector1">
            <a:avLst/>
          </a:prstGeom>
          <a:solidFill>
            <a:srgbClr val="00B8FF"/>
          </a:solidFill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3" name="Google Shape;433;p31"/>
          <p:cNvCxnSpPr/>
          <p:nvPr/>
        </p:nvCxnSpPr>
        <p:spPr>
          <a:xfrm rot="10800000" flipH="1">
            <a:off x="4524921" y="2781806"/>
            <a:ext cx="1660507" cy="60093"/>
          </a:xfrm>
          <a:prstGeom prst="straightConnector1">
            <a:avLst/>
          </a:prstGeom>
          <a:solidFill>
            <a:srgbClr val="00B8FF"/>
          </a:solidFill>
          <a:ln w="38100" cap="flat" cmpd="sng">
            <a:solidFill>
              <a:srgbClr val="8383E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4" name="Google Shape;434;p31"/>
          <p:cNvCxnSpPr/>
          <p:nvPr/>
        </p:nvCxnSpPr>
        <p:spPr>
          <a:xfrm>
            <a:off x="4533388" y="3144408"/>
            <a:ext cx="1660507" cy="370909"/>
          </a:xfrm>
          <a:prstGeom prst="straightConnector1">
            <a:avLst/>
          </a:prstGeom>
          <a:solidFill>
            <a:srgbClr val="00B8FF"/>
          </a:solidFill>
          <a:ln w="38100" cap="flat" cmpd="sng">
            <a:solidFill>
              <a:srgbClr val="8383E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5" name="Google Shape;435;p31"/>
          <p:cNvCxnSpPr/>
          <p:nvPr/>
        </p:nvCxnSpPr>
        <p:spPr>
          <a:xfrm rot="10800000">
            <a:off x="6480159" y="5470259"/>
            <a:ext cx="546125" cy="143089"/>
          </a:xfrm>
          <a:prstGeom prst="straightConnector1">
            <a:avLst/>
          </a:prstGeom>
          <a:solidFill>
            <a:srgbClr val="00B8FF"/>
          </a:solidFill>
          <a:ln w="57150" cap="flat" cmpd="sng">
            <a:solidFill>
              <a:srgbClr val="FFC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6" name="Google Shape;436;p31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2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Fine Structure in Prominences</a:t>
            </a:r>
            <a:endParaRPr dirty="0"/>
          </a:p>
        </p:txBody>
      </p:sp>
      <p:pic>
        <p:nvPicPr>
          <p:cNvPr id="442" name="Google Shape;442;p3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3917" y="2514600"/>
            <a:ext cx="9120083" cy="3895157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2"/>
          <p:cNvSpPr txBox="1"/>
          <p:nvPr/>
        </p:nvSpPr>
        <p:spPr>
          <a:xfrm>
            <a:off x="1371600" y="1752600"/>
            <a:ext cx="32766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Koutchmy et al. (1994)</a:t>
            </a:r>
            <a:endParaRPr/>
          </a:p>
        </p:txBody>
      </p:sp>
      <p:cxnSp>
        <p:nvCxnSpPr>
          <p:cNvPr id="444" name="Google Shape;444;p32"/>
          <p:cNvCxnSpPr/>
          <p:nvPr/>
        </p:nvCxnSpPr>
        <p:spPr>
          <a:xfrm>
            <a:off x="457200" y="3124200"/>
            <a:ext cx="1219200" cy="0"/>
          </a:xfrm>
          <a:prstGeom prst="straightConnector1">
            <a:avLst/>
          </a:prstGeom>
          <a:solidFill>
            <a:srgbClr val="00B8FF"/>
          </a:solidFill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5" name="Google Shape;445;p32"/>
          <p:cNvSpPr txBox="1"/>
          <p:nvPr/>
        </p:nvSpPr>
        <p:spPr>
          <a:xfrm>
            <a:off x="304800" y="3162925"/>
            <a:ext cx="1524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29000 km =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18000 miles</a:t>
            </a:r>
            <a:endParaRPr/>
          </a:p>
        </p:txBody>
      </p:sp>
      <p:cxnSp>
        <p:nvCxnSpPr>
          <p:cNvPr id="446" name="Google Shape;446;p32"/>
          <p:cNvCxnSpPr/>
          <p:nvPr/>
        </p:nvCxnSpPr>
        <p:spPr>
          <a:xfrm>
            <a:off x="5410200" y="3124200"/>
            <a:ext cx="1219200" cy="0"/>
          </a:xfrm>
          <a:prstGeom prst="straightConnector1">
            <a:avLst/>
          </a:prstGeom>
          <a:solidFill>
            <a:srgbClr val="00B8FF"/>
          </a:solidFill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7" name="Google Shape;447;p32"/>
          <p:cNvSpPr/>
          <p:nvPr/>
        </p:nvSpPr>
        <p:spPr>
          <a:xfrm>
            <a:off x="5295900" y="3162925"/>
            <a:ext cx="1447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DEBEB"/>
                </a:solidFill>
                <a:latin typeface="Arial"/>
                <a:ea typeface="Arial"/>
                <a:cs typeface="Arial"/>
                <a:sym typeface="Arial"/>
              </a:rPr>
              <a:t>29000 km =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DEBEB"/>
                </a:solidFill>
                <a:latin typeface="Arial"/>
                <a:ea typeface="Arial"/>
                <a:cs typeface="Arial"/>
                <a:sym typeface="Arial"/>
              </a:rPr>
              <a:t>18000 miles</a:t>
            </a:r>
            <a:endParaRPr/>
          </a:p>
        </p:txBody>
      </p:sp>
      <p:sp>
        <p:nvSpPr>
          <p:cNvPr id="448" name="Google Shape;448;p32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3"/>
          <p:cNvSpPr txBox="1">
            <a:spLocks noGrp="1"/>
          </p:cNvSpPr>
          <p:nvPr>
            <p:ph type="title"/>
          </p:nvPr>
        </p:nvSpPr>
        <p:spPr>
          <a:xfrm>
            <a:off x="457200" y="33867"/>
            <a:ext cx="8228012" cy="80433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SUMMARY</a:t>
            </a:r>
            <a:endParaRPr dirty="0"/>
          </a:p>
        </p:txBody>
      </p:sp>
      <p:sp>
        <p:nvSpPr>
          <p:cNvPr id="454" name="Google Shape;454;p33"/>
          <p:cNvSpPr txBox="1">
            <a:spLocks noGrp="1"/>
          </p:cNvSpPr>
          <p:nvPr>
            <p:ph type="body" idx="1"/>
          </p:nvPr>
        </p:nvSpPr>
        <p:spPr>
          <a:xfrm>
            <a:off x="304800" y="838200"/>
            <a:ext cx="8610600" cy="6019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b="1" dirty="0"/>
              <a:t>Eclipses have provided major scientific discoveries in the past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 dirty="0">
                <a:solidFill>
                  <a:srgbClr val="0070C0"/>
                </a:solidFill>
              </a:rPr>
              <a:t>Discovery of the corona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 dirty="0">
                <a:solidFill>
                  <a:srgbClr val="0070C0"/>
                </a:solidFill>
              </a:rPr>
              <a:t>Discovery of helium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 dirty="0">
                <a:solidFill>
                  <a:srgbClr val="0070C0"/>
                </a:solidFill>
              </a:rPr>
              <a:t>Verification of general relativity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 dirty="0">
                <a:solidFill>
                  <a:srgbClr val="0070C0"/>
                </a:solidFill>
              </a:rPr>
              <a:t>Changes in Earth’s rotation</a:t>
            </a:r>
            <a:endParaRPr dirty="0"/>
          </a:p>
          <a:p>
            <a:pPr marL="1143000" lvl="2" indent="-2286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 b="1" dirty="0">
                <a:solidFill>
                  <a:srgbClr val="0070C0"/>
                </a:solidFill>
              </a:rPr>
              <a:t>On-going analysis of historical records!</a:t>
            </a:r>
            <a:endParaRPr dirty="0"/>
          </a:p>
          <a:p>
            <a:pPr marL="341313" lvl="0" indent="-1889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</a:pPr>
            <a:endParaRPr sz="2400" b="1"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 b="1" dirty="0"/>
              <a:t>Science today still reveals much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 dirty="0">
                <a:solidFill>
                  <a:srgbClr val="C00000"/>
                </a:solidFill>
              </a:rPr>
              <a:t>Studies of inner corona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 dirty="0">
                <a:solidFill>
                  <a:srgbClr val="C00000"/>
                </a:solidFill>
              </a:rPr>
              <a:t>Changes over time and with solar cycle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 dirty="0">
                <a:solidFill>
                  <a:srgbClr val="C00000"/>
                </a:solidFill>
              </a:rPr>
              <a:t>Motions in corona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 dirty="0">
                <a:solidFill>
                  <a:srgbClr val="C00000"/>
                </a:solidFill>
              </a:rPr>
              <a:t>Infrared observations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 dirty="0">
                <a:solidFill>
                  <a:srgbClr val="C00000"/>
                </a:solidFill>
              </a:rPr>
              <a:t>Magnetic fields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 dirty="0">
                <a:solidFill>
                  <a:srgbClr val="C00000"/>
                </a:solidFill>
              </a:rPr>
              <a:t>Fine structure in corona, prominences</a:t>
            </a:r>
            <a:endParaRPr dirty="0"/>
          </a:p>
          <a:p>
            <a:pPr marL="741363" lvl="1" indent="-157162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</a:pPr>
            <a:endParaRPr sz="2000" b="1" dirty="0"/>
          </a:p>
        </p:txBody>
      </p:sp>
      <p:sp>
        <p:nvSpPr>
          <p:cNvPr id="455" name="Google Shape;455;p33"/>
          <p:cNvSpPr txBox="1"/>
          <p:nvPr/>
        </p:nvSpPr>
        <p:spPr>
          <a:xfrm>
            <a:off x="457200" y="33867"/>
            <a:ext cx="254884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© Gerard </a:t>
            </a:r>
            <a:r>
              <a:rPr lang="en-US" b="1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Williger</a:t>
            </a:r>
            <a:r>
              <a:rPr lang="en-US" b="1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 2023 U Louisville</a:t>
            </a:r>
            <a:endParaRPr b="1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"/>
          <p:cNvSpPr txBox="1">
            <a:spLocks noGrp="1"/>
          </p:cNvSpPr>
          <p:nvPr>
            <p:ph type="title"/>
          </p:nvPr>
        </p:nvSpPr>
        <p:spPr>
          <a:xfrm>
            <a:off x="18700" y="157710"/>
            <a:ext cx="9106500" cy="94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Halo During Solar Eclipse</a:t>
            </a:r>
            <a:endParaRPr dirty="0"/>
          </a:p>
        </p:txBody>
      </p:sp>
      <p:sp>
        <p:nvSpPr>
          <p:cNvPr id="124" name="Google Shape;124;p4"/>
          <p:cNvSpPr txBox="1">
            <a:spLocks noGrp="1"/>
          </p:cNvSpPr>
          <p:nvPr>
            <p:ph type="body" idx="1"/>
          </p:nvPr>
        </p:nvSpPr>
        <p:spPr>
          <a:xfrm>
            <a:off x="1" y="1097800"/>
            <a:ext cx="3048000" cy="55315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In past, glow around Sun during eclipse was thought to be </a:t>
            </a:r>
            <a:r>
              <a:rPr lang="en-US" i="1"/>
              <a:t>sunlight reflecting off Moon’s atmosphere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</a:pPr>
            <a:r>
              <a:rPr lang="en-US" b="1" u="sng">
                <a:solidFill>
                  <a:srgbClr val="0070C0"/>
                </a:solidFill>
              </a:rPr>
              <a:t>BUT Moon has NO atmosphere</a:t>
            </a:r>
            <a:endParaRPr/>
          </a:p>
        </p:txBody>
      </p:sp>
      <p:sp>
        <p:nvSpPr>
          <p:cNvPr id="125" name="Google Shape;125;p4"/>
          <p:cNvSpPr txBox="1"/>
          <p:nvPr/>
        </p:nvSpPr>
        <p:spPr>
          <a:xfrm>
            <a:off x="3357882" y="6125728"/>
            <a:ext cx="5486400" cy="646331"/>
          </a:xfrm>
          <a:prstGeom prst="rect">
            <a:avLst/>
          </a:prstGeom>
          <a:solidFill>
            <a:srgbClr val="EDF9F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French watercolor, late 17</a:t>
            </a:r>
            <a:r>
              <a:rPr lang="en-US" sz="1800" baseline="30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cent., eclipse of Apr. 30, 1688, French Jesuits in Siam, artist unknown</a:t>
            </a:r>
            <a:endParaRPr/>
          </a:p>
        </p:txBody>
      </p:sp>
      <p:pic>
        <p:nvPicPr>
          <p:cNvPr id="126" name="Google Shape;12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7882" y="1066800"/>
            <a:ext cx="5752868" cy="50589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" name="Google Shape;127;p4"/>
          <p:cNvCxnSpPr/>
          <p:nvPr/>
        </p:nvCxnSpPr>
        <p:spPr>
          <a:xfrm rot="10800000" flipH="1">
            <a:off x="2895600" y="2362200"/>
            <a:ext cx="1143000" cy="381000"/>
          </a:xfrm>
          <a:prstGeom prst="straightConnector1">
            <a:avLst/>
          </a:prstGeom>
          <a:solidFill>
            <a:srgbClr val="00B8FF"/>
          </a:solidFill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8" name="Google Shape;128;p4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548973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78699" y="3227353"/>
            <a:ext cx="3165301" cy="2858662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6"/>
          <p:cNvSpPr txBox="1">
            <a:spLocks noGrp="1"/>
          </p:cNvSpPr>
          <p:nvPr>
            <p:ph type="title"/>
          </p:nvPr>
        </p:nvSpPr>
        <p:spPr>
          <a:xfrm>
            <a:off x="457988" y="260288"/>
            <a:ext cx="8228100" cy="14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I-May 22, 1724 Eclipse: Sun’s Corona</a:t>
            </a:r>
            <a:endParaRPr dirty="0"/>
          </a:p>
        </p:txBody>
      </p:sp>
      <p:sp>
        <p:nvSpPr>
          <p:cNvPr id="142" name="Google Shape;142;p6"/>
          <p:cNvSpPr txBox="1">
            <a:spLocks noGrp="1"/>
          </p:cNvSpPr>
          <p:nvPr>
            <p:ph type="body" idx="1"/>
          </p:nvPr>
        </p:nvSpPr>
        <p:spPr>
          <a:xfrm>
            <a:off x="457201" y="1600200"/>
            <a:ext cx="3962400" cy="5181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Giacomo Maraldi (Italy/France) </a:t>
            </a:r>
            <a:r>
              <a:rPr lang="en-US" sz="2800">
                <a:solidFill>
                  <a:srgbClr val="00B0F0"/>
                </a:solidFill>
              </a:rPr>
              <a:t>concluded the glow around the Moon was from the </a:t>
            </a:r>
            <a:r>
              <a:rPr lang="en-US" sz="2800" i="1">
                <a:solidFill>
                  <a:srgbClr val="00B0F0"/>
                </a:solidFill>
              </a:rPr>
              <a:t>Sun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Term “Corona” from José Joaquin de Ferrer (Spain), after June 16, 1806 eclipse in Kinderhook NY</a:t>
            </a:r>
            <a:endParaRPr/>
          </a:p>
        </p:txBody>
      </p:sp>
      <p:pic>
        <p:nvPicPr>
          <p:cNvPr id="143" name="Google Shape;143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03902" y="3682145"/>
            <a:ext cx="1374797" cy="1949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1206" y="1693799"/>
            <a:ext cx="1524000" cy="175172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6"/>
          <p:cNvSpPr txBox="1"/>
          <p:nvPr/>
        </p:nvSpPr>
        <p:spPr>
          <a:xfrm>
            <a:off x="6324600" y="1693799"/>
            <a:ext cx="1600200" cy="92333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Giacomo Maraldi (1665-1729)</a:t>
            </a:r>
            <a:endParaRPr/>
          </a:p>
        </p:txBody>
      </p:sp>
      <p:sp>
        <p:nvSpPr>
          <p:cNvPr id="146" name="Google Shape;146;p6"/>
          <p:cNvSpPr/>
          <p:nvPr/>
        </p:nvSpPr>
        <p:spPr>
          <a:xfrm>
            <a:off x="4520092" y="5657671"/>
            <a:ext cx="1458607" cy="120032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José Joaquin de Ferrer  (1763-1818)</a:t>
            </a:r>
            <a:endParaRPr/>
          </a:p>
        </p:txBody>
      </p:sp>
      <p:sp>
        <p:nvSpPr>
          <p:cNvPr id="147" name="Google Shape;147;p6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4622" y="23398"/>
            <a:ext cx="8762515" cy="61488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3"/>
          <p:cNvSpPr txBox="1"/>
          <p:nvPr/>
        </p:nvSpPr>
        <p:spPr>
          <a:xfrm>
            <a:off x="541866" y="6319962"/>
            <a:ext cx="8255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Source: https://mynasadata.larc.nasa.gov/mini-lessonactivity/what-suns-corona</a:t>
            </a:r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title"/>
          </p:nvPr>
        </p:nvSpPr>
        <p:spPr>
          <a:xfrm>
            <a:off x="6815769" y="75832"/>
            <a:ext cx="1828800" cy="11756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rm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Sun’s Corona</a:t>
            </a:r>
            <a:endParaRPr dirty="0"/>
          </a:p>
        </p:txBody>
      </p:sp>
      <p:sp>
        <p:nvSpPr>
          <p:cNvPr id="117" name="Google Shape;117;p3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071630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"/>
          <p:cNvSpPr txBox="1">
            <a:spLocks noGrp="1"/>
          </p:cNvSpPr>
          <p:nvPr>
            <p:ph type="title"/>
          </p:nvPr>
        </p:nvSpPr>
        <p:spPr>
          <a:xfrm>
            <a:off x="0" y="282713"/>
            <a:ext cx="9144000" cy="8619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II-Aug 18, 1868: Discovery of </a:t>
            </a:r>
            <a:r>
              <a:rPr lang="en-US" sz="4000" b="1" dirty="0">
                <a:solidFill>
                  <a:srgbClr val="0070C0"/>
                </a:solidFill>
              </a:rPr>
              <a:t>Helium</a:t>
            </a:r>
            <a:endParaRPr b="1" dirty="0">
              <a:solidFill>
                <a:srgbClr val="0070C0"/>
              </a:solidFill>
            </a:endParaRPr>
          </a:p>
        </p:txBody>
      </p:sp>
      <p:sp>
        <p:nvSpPr>
          <p:cNvPr id="153" name="Google Shape;153;p7"/>
          <p:cNvSpPr txBox="1">
            <a:spLocks noGrp="1"/>
          </p:cNvSpPr>
          <p:nvPr>
            <p:ph type="body" idx="1"/>
          </p:nvPr>
        </p:nvSpPr>
        <p:spPr>
          <a:xfrm>
            <a:off x="0" y="990600"/>
            <a:ext cx="7010400" cy="5867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 dirty="0"/>
              <a:t>Eclipse through Middle East, India, Siam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</a:pPr>
            <a:r>
              <a:rPr lang="en-US" sz="2800" dirty="0"/>
              <a:t>Pierre Janssen (France) to Madras, Brit. India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u="sng" dirty="0">
                <a:solidFill>
                  <a:srgbClr val="0070C0"/>
                </a:solidFill>
              </a:rPr>
              <a:t>1859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7030A0"/>
                </a:solidFill>
              </a:rPr>
              <a:t>Gustav </a:t>
            </a:r>
            <a:r>
              <a:rPr lang="en-US" sz="2400" dirty="0" err="1">
                <a:solidFill>
                  <a:srgbClr val="7030A0"/>
                </a:solidFill>
              </a:rPr>
              <a:t>Kirchoff</a:t>
            </a:r>
            <a:r>
              <a:rPr lang="en-US" sz="2400" dirty="0">
                <a:solidFill>
                  <a:srgbClr val="7030A0"/>
                </a:solidFill>
              </a:rPr>
              <a:t> proposed lines in solar spectrum made by elements in Sun</a:t>
            </a:r>
            <a:endParaRPr dirty="0">
              <a:solidFill>
                <a:srgbClr val="7030A0"/>
              </a:solidFill>
            </a:endParaRPr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u="sng" dirty="0">
                <a:solidFill>
                  <a:srgbClr val="0070C0"/>
                </a:solidFill>
              </a:rPr>
              <a:t>1868</a:t>
            </a:r>
            <a:r>
              <a:rPr lang="en-US" sz="2400" dirty="0"/>
              <a:t>: Janssen used spectroscopy to see unidentified bright yellow line in prominences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u="sng" dirty="0">
                <a:solidFill>
                  <a:srgbClr val="0070C0"/>
                </a:solidFill>
              </a:rPr>
              <a:t>1868</a:t>
            </a:r>
            <a:r>
              <a:rPr lang="en-US" sz="2400" dirty="0"/>
              <a:t>: Also seen by Norman Lockyer (UK) through London fog, named </a:t>
            </a:r>
            <a:r>
              <a:rPr lang="en-US" sz="2400" i="1" dirty="0"/>
              <a:t>helium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u="sng" dirty="0">
                <a:solidFill>
                  <a:srgbClr val="0070C0"/>
                </a:solidFill>
              </a:rPr>
              <a:t>1882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C00000"/>
                </a:solidFill>
              </a:rPr>
              <a:t>Detected in lava on Earth by Luigi Palmieri (Italy)</a:t>
            </a:r>
            <a:endParaRPr dirty="0">
              <a:solidFill>
                <a:srgbClr val="C00000"/>
              </a:solidFill>
            </a:endParaRPr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u="sng" dirty="0">
                <a:solidFill>
                  <a:srgbClr val="0070C0"/>
                </a:solidFill>
              </a:rPr>
              <a:t>1895</a:t>
            </a:r>
            <a:r>
              <a:rPr lang="en-US" sz="2400" dirty="0"/>
              <a:t>: Isolated in lab by Sir William Ramsay (UK), Theodor Cleve &amp; Abraham </a:t>
            </a:r>
            <a:r>
              <a:rPr lang="en-US" sz="2400" dirty="0" err="1"/>
              <a:t>Langlet</a:t>
            </a:r>
            <a:r>
              <a:rPr lang="en-US" sz="2400" dirty="0"/>
              <a:t> (Sweden)</a:t>
            </a:r>
            <a:endParaRPr dirty="0"/>
          </a:p>
          <a:p>
            <a:pPr marL="741363" lvl="1" indent="-106362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</a:pPr>
            <a:endParaRPr i="1" dirty="0"/>
          </a:p>
        </p:txBody>
      </p:sp>
      <p:pic>
        <p:nvPicPr>
          <p:cNvPr id="154" name="Google Shape;15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3264" y="999067"/>
            <a:ext cx="1161335" cy="167812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7"/>
          <p:cNvSpPr txBox="1"/>
          <p:nvPr/>
        </p:nvSpPr>
        <p:spPr>
          <a:xfrm>
            <a:off x="7467600" y="2768083"/>
            <a:ext cx="1460500" cy="120032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Pierre (Jules) Janssen, 1824-1907</a:t>
            </a:r>
            <a:endParaRPr/>
          </a:p>
        </p:txBody>
      </p:sp>
      <p:pic>
        <p:nvPicPr>
          <p:cNvPr id="156" name="Google Shape;156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03265" y="4175018"/>
            <a:ext cx="1224835" cy="15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7"/>
          <p:cNvSpPr/>
          <p:nvPr/>
        </p:nvSpPr>
        <p:spPr>
          <a:xfrm>
            <a:off x="7359650" y="5887996"/>
            <a:ext cx="1676400" cy="92333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Sir J. Norman Lockyer, 1836-1920</a:t>
            </a:r>
            <a:endParaRPr/>
          </a:p>
        </p:txBody>
      </p:sp>
      <p:sp>
        <p:nvSpPr>
          <p:cNvPr id="158" name="Google Shape;158;p7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47800" y="101930"/>
            <a:ext cx="7584411" cy="677300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8"/>
          <p:cNvSpPr txBox="1">
            <a:spLocks noGrp="1"/>
          </p:cNvSpPr>
          <p:nvPr>
            <p:ph type="title"/>
          </p:nvPr>
        </p:nvSpPr>
        <p:spPr>
          <a:xfrm>
            <a:off x="0" y="3497581"/>
            <a:ext cx="2209800" cy="17693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Spectrum, Corona from 1868</a:t>
            </a:r>
            <a:endParaRPr dirty="0"/>
          </a:p>
        </p:txBody>
      </p:sp>
      <p:sp>
        <p:nvSpPr>
          <p:cNvPr id="165" name="Google Shape;165;p8"/>
          <p:cNvSpPr txBox="1"/>
          <p:nvPr/>
        </p:nvSpPr>
        <p:spPr>
          <a:xfrm>
            <a:off x="0" y="381000"/>
            <a:ext cx="1600200" cy="313932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helium: wavelength 587.49 nanometers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Previously known: sodium “D” lines:  589 and 590 nanometers</a:t>
            </a:r>
            <a:endParaRPr/>
          </a:p>
        </p:txBody>
      </p:sp>
      <p:sp>
        <p:nvSpPr>
          <p:cNvPr id="166" name="Google Shape;166;p8"/>
          <p:cNvSpPr txBox="1"/>
          <p:nvPr/>
        </p:nvSpPr>
        <p:spPr>
          <a:xfrm>
            <a:off x="141316" y="5486400"/>
            <a:ext cx="1295400" cy="923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3’ </a:t>
            </a:r>
            <a:r>
              <a:rPr lang="en-US" sz="1800" b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discovery of helium</a:t>
            </a:r>
            <a:endParaRPr dirty="0"/>
          </a:p>
        </p:txBody>
      </p:sp>
      <p:sp>
        <p:nvSpPr>
          <p:cNvPr id="167" name="Google Shape;167;p8"/>
          <p:cNvSpPr txBox="1"/>
          <p:nvPr/>
        </p:nvSpPr>
        <p:spPr>
          <a:xfrm>
            <a:off x="0" y="0"/>
            <a:ext cx="1957200" cy="4926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sz="1000"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50800"/>
            <a:ext cx="8720667" cy="653765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9"/>
          <p:cNvSpPr txBox="1">
            <a:spLocks noGrp="1"/>
          </p:cNvSpPr>
          <p:nvPr>
            <p:ph type="title"/>
          </p:nvPr>
        </p:nvSpPr>
        <p:spPr>
          <a:xfrm>
            <a:off x="6705600" y="304800"/>
            <a:ext cx="2438400" cy="3338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C00000"/>
                </a:solidFill>
              </a:rPr>
              <a:t>1911-15 New Theory: General Relativity (GR)</a:t>
            </a:r>
            <a:endParaRPr dirty="0"/>
          </a:p>
        </p:txBody>
      </p:sp>
      <p:sp>
        <p:nvSpPr>
          <p:cNvPr id="174" name="Google Shape;174;p9"/>
          <p:cNvSpPr txBox="1"/>
          <p:nvPr/>
        </p:nvSpPr>
        <p:spPr>
          <a:xfrm>
            <a:off x="304800" y="4572000"/>
            <a:ext cx="10668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9"/>
          <p:cNvSpPr txBox="1"/>
          <p:nvPr/>
        </p:nvSpPr>
        <p:spPr>
          <a:xfrm>
            <a:off x="685800" y="5967528"/>
            <a:ext cx="7162800" cy="6463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1911:  Einstein first published a prediction of the deflection of starlight by gravity – </a:t>
            </a:r>
            <a:r>
              <a:rPr lang="en-US" sz="1800" b="1" i="1">
                <a:solidFill>
                  <a:srgbClr val="296129"/>
                </a:solidFill>
                <a:latin typeface="Arial"/>
                <a:ea typeface="Arial"/>
                <a:cs typeface="Arial"/>
                <a:sym typeface="Arial"/>
              </a:rPr>
              <a:t>but his theory was yet incomplete.</a:t>
            </a:r>
            <a:endParaRPr/>
          </a:p>
        </p:txBody>
      </p:sp>
      <p:sp>
        <p:nvSpPr>
          <p:cNvPr id="176" name="Google Shape;176;p9"/>
          <p:cNvSpPr txBox="1"/>
          <p:nvPr/>
        </p:nvSpPr>
        <p:spPr>
          <a:xfrm>
            <a:off x="7124700" y="4069435"/>
            <a:ext cx="1447800" cy="120032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19411B"/>
                </a:solidFill>
                <a:latin typeface="Arial"/>
                <a:ea typeface="Arial"/>
                <a:cs typeface="Arial"/>
                <a:sym typeface="Arial"/>
              </a:rPr>
              <a:t>5.7’ GR  </a:t>
            </a:r>
            <a:r>
              <a:rPr lang="en-US" sz="1800" b="1" u="sng" dirty="0">
                <a:solidFill>
                  <a:srgbClr val="19411B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US" sz="1800" b="1" dirty="0">
                <a:solidFill>
                  <a:srgbClr val="19411B"/>
                </a:solidFill>
                <a:latin typeface="Arial"/>
                <a:ea typeface="Arial"/>
                <a:cs typeface="Arial"/>
                <a:sym typeface="Arial"/>
              </a:rPr>
              <a:t> FYI – Wiki Channel</a:t>
            </a:r>
            <a:endParaRPr dirty="0"/>
          </a:p>
        </p:txBody>
      </p:sp>
      <p:sp>
        <p:nvSpPr>
          <p:cNvPr id="177" name="Google Shape;177;p9"/>
          <p:cNvSpPr txBox="1"/>
          <p:nvPr/>
        </p:nvSpPr>
        <p:spPr>
          <a:xfrm>
            <a:off x="0" y="47775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2067</Words>
  <Application>Microsoft Macintosh PowerPoint</Application>
  <PresentationFormat>On-screen Show (4:3)</PresentationFormat>
  <Paragraphs>245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Times New Roman</vt:lpstr>
      <vt:lpstr>Arial</vt:lpstr>
      <vt:lpstr>Wingdings</vt:lpstr>
      <vt:lpstr>Tahoma</vt:lpstr>
      <vt:lpstr>Office Theme</vt:lpstr>
      <vt:lpstr>Lec 6: Science from Eclipses</vt:lpstr>
      <vt:lpstr>6.1 Science from Past Eclipses</vt:lpstr>
      <vt:lpstr>c. 500-100 BC: Earth’s Size; Longitude</vt:lpstr>
      <vt:lpstr>Halo During Solar Eclipse</vt:lpstr>
      <vt:lpstr>I-May 22, 1724 Eclipse: Sun’s Corona</vt:lpstr>
      <vt:lpstr>Sun’s Corona</vt:lpstr>
      <vt:lpstr>II-Aug 18, 1868: Discovery of Helium</vt:lpstr>
      <vt:lpstr>Spectrum, Corona from 1868</vt:lpstr>
      <vt:lpstr>1911-15 New Theory: General Relativity (GR)</vt:lpstr>
      <vt:lpstr>III-An Eclipse: Chance to Test General Relativity</vt:lpstr>
      <vt:lpstr>1st try: Oct 10, 1912 - Brazil</vt:lpstr>
      <vt:lpstr>2nd try: Aug 21, 1914 - Crimea</vt:lpstr>
      <vt:lpstr>Einstein 1915: corrected calculation to 1.75 arcsec deflection at limb of Sun – so earlier rain/clouds would have proven him wrong!</vt:lpstr>
      <vt:lpstr>3rd Try: June 8, 1918</vt:lpstr>
      <vt:lpstr>4th Try: May 29, 1919</vt:lpstr>
      <vt:lpstr>Scan, Landessternwarte, Heidelberg</vt:lpstr>
      <vt:lpstr>Relativity Confirmed:  global news!</vt:lpstr>
      <vt:lpstr>IV – Historical Eclipses:  Earth’s Rotation, Moon’s Orbit History, Changes to Corona</vt:lpstr>
      <vt:lpstr>Change in Earth’s Rotation, 200-800 AD</vt:lpstr>
      <vt:lpstr>Summary: Historical Eclipse Science</vt:lpstr>
      <vt:lpstr>6.2 Modern Eclipse Science</vt:lpstr>
      <vt:lpstr>From Ground: see inner corona</vt:lpstr>
      <vt:lpstr>From Ground: corona vs solar cycle</vt:lpstr>
      <vt:lpstr>From Ground: corona motions</vt:lpstr>
      <vt:lpstr>Key Concept: Ionization</vt:lpstr>
      <vt:lpstr>From Airplane: infrared observations</vt:lpstr>
      <vt:lpstr>From Ground: magnetic fields</vt:lpstr>
      <vt:lpstr>Technique: corona image  magnetic field</vt:lpstr>
      <vt:lpstr>Magnetic Field changes, 2001-19</vt:lpstr>
      <vt:lpstr>From Ground: high resolution images</vt:lpstr>
      <vt:lpstr>1991 CFHT Observations</vt:lpstr>
      <vt:lpstr>Fine Structure in Prominences</vt:lpstr>
      <vt:lpstr>SUMMARY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 6: Science from Eclipses</dc:title>
  <dc:creator>Microsoft Office User</dc:creator>
  <cp:lastModifiedBy>Microsoft Office User</cp:lastModifiedBy>
  <cp:revision>67</cp:revision>
  <dcterms:created xsi:type="dcterms:W3CDTF">2020-01-14T17:50:28Z</dcterms:created>
  <dcterms:modified xsi:type="dcterms:W3CDTF">2024-02-13T23:32:53Z</dcterms:modified>
</cp:coreProperties>
</file>